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056D59-0467-4C8E-B777-5F2F1BBF5CBD}" type="datetimeFigureOut">
              <a:rPr lang="it-IT" smtClean="0"/>
              <a:pPr/>
              <a:t>30/03/2020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B4102-6976-49AC-AE96-990F1C5EE7BD}"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33</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34</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35</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36</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37</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38</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39</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40</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C4DED6-5E36-4DC7-B202-62D14E08D0D5}" type="slidenum">
              <a:rPr lang="it-IT" smtClean="0"/>
              <a:pPr/>
              <a:t>41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AD17BF0C-1A04-4A40-9D25-1A3E706F1B77}" type="datetime1">
              <a:rPr lang="it-IT" smtClean="0"/>
              <a:pPr/>
              <a:t>30/03/2020</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AF073ABA-26FC-4BD8-AC30-0977C77A5755}"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F9FF82A-CCA9-4AD3-8E51-9CD4841FBE6E}" type="datetime1">
              <a:rPr lang="it-IT" smtClean="0"/>
              <a:pPr/>
              <a:t>30/03/2020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3B6E17E-E936-4B08-A769-2220E25C00A4}" type="datetime1">
              <a:rPr lang="it-IT" smtClean="0"/>
              <a:pPr/>
              <a:t>30/03/2020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07CB4DD-1C96-4B5E-A51C-86FCACB3ACD3}" type="datetime1">
              <a:rPr lang="it-IT" smtClean="0"/>
              <a:pPr/>
              <a:t>30/03/2020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2494958C-1CAC-4BC1-BBF3-D5E1CAA9FC12}" type="datetime1">
              <a:rPr lang="it-IT" smtClean="0"/>
              <a:pPr/>
              <a:t>30/03/2020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073ABA-26FC-4BD8-AC30-0977C77A5755}"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595F5F06-58BB-4C21-A675-AF8675BF03EA}" type="datetime1">
              <a:rPr lang="it-IT" smtClean="0"/>
              <a:pPr/>
              <a:t>30/03/2020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FF0AD4C-8643-4CE6-95CA-0601799A7F67}" type="datetime1">
              <a:rPr lang="it-IT" smtClean="0"/>
              <a:pPr/>
              <a:t>30/03/2020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DD21B3F-0ADB-4CB7-B860-B61AC60947CC}" type="datetime1">
              <a:rPr lang="it-IT" smtClean="0"/>
              <a:pPr/>
              <a:t>30/03/2020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20D103E-229E-46A6-A660-5525947765D5}" type="datetime1">
              <a:rPr lang="it-IT" smtClean="0"/>
              <a:pPr/>
              <a:t>30/03/2020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37F2AB96-61BD-4D73-B183-4F0EF7522DB3}" type="datetime1">
              <a:rPr lang="it-IT" smtClean="0"/>
              <a:pPr/>
              <a:t>30/03/2020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FD20579A-179A-4FF3-BAC1-E4710B59689B}" type="datetime1">
              <a:rPr lang="it-IT" smtClean="0"/>
              <a:pPr/>
              <a:t>30/03/2020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AF073ABA-26FC-4BD8-AC30-0977C77A5755}"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E00CCF-3A99-41AD-BAA5-A0AAA2064D2B}" type="datetime1">
              <a:rPr lang="it-IT" smtClean="0"/>
              <a:pPr/>
              <a:t>30/03/2020</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073ABA-26FC-4BD8-AC30-0977C77A5755}"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7.jpeg"/><Relationship Id="rId4" Type="http://schemas.openxmlformats.org/officeDocument/2006/relationships/image" Target="../media/image3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3" name="Sottotitolo 2"/>
          <p:cNvSpPr>
            <a:spLocks noGrp="1"/>
          </p:cNvSpPr>
          <p:nvPr>
            <p:ph type="subTitle" idx="1"/>
          </p:nvPr>
        </p:nvSpPr>
        <p:spPr>
          <a:xfrm>
            <a:off x="251520" y="4725144"/>
            <a:ext cx="8640960" cy="1152128"/>
          </a:xfrm>
          <a:solidFill>
            <a:srgbClr val="FFFF00"/>
          </a:solidFill>
          <a:ln w="25400">
            <a:solidFill>
              <a:srgbClr val="FF0000"/>
            </a:solidFill>
          </a:ln>
        </p:spPr>
        <p:txBody>
          <a:bodyPr>
            <a:normAutofit fontScale="25000" lnSpcReduction="20000"/>
          </a:bodyPr>
          <a:lstStyle/>
          <a:p>
            <a:pPr algn="ctr"/>
            <a:endParaRPr lang="it-IT" sz="2000" dirty="0" smtClean="0">
              <a:solidFill>
                <a:srgbClr val="0070C0"/>
              </a:solidFill>
            </a:endParaRPr>
          </a:p>
          <a:p>
            <a:pPr algn="ctr"/>
            <a:r>
              <a:rPr lang="it-IT" sz="7200" b="1" dirty="0" smtClean="0">
                <a:solidFill>
                  <a:srgbClr val="0070C0"/>
                </a:solidFill>
              </a:rPr>
              <a:t>Nella relazione affettiva di coppia la funzione anticoncezionale non è certo l’unico elemento importante. Non bisogna dimenticare infatti, che, in un rapporto sessuale, per essere davvero sicuro, è necessario difendersi</a:t>
            </a:r>
          </a:p>
          <a:p>
            <a:pPr algn="ctr"/>
            <a:r>
              <a:rPr lang="it-IT" sz="7200" b="1" dirty="0" smtClean="0">
                <a:solidFill>
                  <a:srgbClr val="0070C0"/>
                </a:solidFill>
              </a:rPr>
              <a:t> anche dalle malattie sessualmente trasmissibili </a:t>
            </a:r>
          </a:p>
          <a:p>
            <a:endParaRPr lang="it-IT" dirty="0"/>
          </a:p>
        </p:txBody>
      </p:sp>
      <p:pic>
        <p:nvPicPr>
          <p:cNvPr id="4" name="Immagine 3" descr="ms8.jpg"/>
          <p:cNvPicPr>
            <a:picLocks noChangeAspect="1"/>
          </p:cNvPicPr>
          <p:nvPr/>
        </p:nvPicPr>
        <p:blipFill>
          <a:blip r:embed="rId2" cstate="print"/>
          <a:stretch>
            <a:fillRect/>
          </a:stretch>
        </p:blipFill>
        <p:spPr>
          <a:xfrm>
            <a:off x="1043608" y="1628800"/>
            <a:ext cx="7128792" cy="2695269"/>
          </a:xfrm>
          <a:prstGeom prst="rect">
            <a:avLst/>
          </a:prstGeom>
          <a:ln w="25400">
            <a:solidFill>
              <a:srgbClr val="FF0000"/>
            </a:solidFill>
          </a:ln>
        </p:spPr>
      </p:pic>
      <p:sp>
        <p:nvSpPr>
          <p:cNvPr id="5" name="CasellaDiTesto 4"/>
          <p:cNvSpPr txBox="1"/>
          <p:nvPr/>
        </p:nvSpPr>
        <p:spPr>
          <a:xfrm>
            <a:off x="359024" y="6021288"/>
            <a:ext cx="8389440" cy="369332"/>
          </a:xfrm>
          <a:prstGeom prst="rect">
            <a:avLst/>
          </a:prstGeom>
          <a:noFill/>
        </p:spPr>
        <p:txBody>
          <a:bodyPr wrap="square" rtlCol="0">
            <a:spAutoFit/>
          </a:bodyPr>
          <a:lstStyle/>
          <a:p>
            <a:pPr algn="ctr"/>
            <a:r>
              <a:rPr lang="it-IT" dirty="0" smtClean="0"/>
              <a:t>Prof. Francesco Cannizzaro - Specialista in Pedagogia, Bioetica e Sessuologia</a:t>
            </a:r>
            <a:endParaRPr lang="it-IT" dirty="0"/>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10</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La pillola</a:t>
            </a:r>
            <a:endParaRPr lang="it-IT" dirty="0">
              <a:solidFill>
                <a:srgbClr val="FF0000"/>
              </a:solidFill>
            </a:endParaRPr>
          </a:p>
        </p:txBody>
      </p:sp>
      <p:sp>
        <p:nvSpPr>
          <p:cNvPr id="10" name="CasellaDiTesto 9"/>
          <p:cNvSpPr txBox="1"/>
          <p:nvPr/>
        </p:nvSpPr>
        <p:spPr>
          <a:xfrm>
            <a:off x="683568" y="1772816"/>
            <a:ext cx="7920880" cy="3139321"/>
          </a:xfrm>
          <a:prstGeom prst="rect">
            <a:avLst/>
          </a:prstGeom>
          <a:solidFill>
            <a:srgbClr val="FFFF00"/>
          </a:solidFill>
          <a:ln w="25400">
            <a:solidFill>
              <a:srgbClr val="FF0000"/>
            </a:solidFill>
          </a:ln>
        </p:spPr>
        <p:txBody>
          <a:bodyPr wrap="square" rtlCol="0">
            <a:spAutoFit/>
          </a:bodyPr>
          <a:lstStyle/>
          <a:p>
            <a:pPr algn="just"/>
            <a:r>
              <a:rPr lang="it-IT" b="1" dirty="0" smtClean="0">
                <a:solidFill>
                  <a:srgbClr val="FF0000"/>
                </a:solidFill>
              </a:rPr>
              <a:t>Tra </a:t>
            </a:r>
            <a:r>
              <a:rPr lang="it-IT" b="1" dirty="0">
                <a:solidFill>
                  <a:srgbClr val="FF0000"/>
                </a:solidFill>
              </a:rPr>
              <a:t>i metodi ormonali </a:t>
            </a:r>
            <a:r>
              <a:rPr lang="it-IT" dirty="0">
                <a:solidFill>
                  <a:srgbClr val="0070C0"/>
                </a:solidFill>
              </a:rPr>
              <a:t>il più famoso usato da molte ragazze è sicuramente la pillola contenente ormoni combinati, in particolare un estrogeno e un progestinico. </a:t>
            </a:r>
            <a:endParaRPr lang="it-IT" dirty="0" smtClean="0">
              <a:solidFill>
                <a:srgbClr val="0070C0"/>
              </a:solidFill>
            </a:endParaRPr>
          </a:p>
          <a:p>
            <a:pPr algn="just"/>
            <a:r>
              <a:rPr lang="it-IT" b="1" dirty="0" smtClean="0">
                <a:solidFill>
                  <a:srgbClr val="FF0000"/>
                </a:solidFill>
              </a:rPr>
              <a:t>Ciò </a:t>
            </a:r>
            <a:r>
              <a:rPr lang="it-IT" b="1" dirty="0">
                <a:solidFill>
                  <a:srgbClr val="FF0000"/>
                </a:solidFill>
              </a:rPr>
              <a:t>che caratterizza la pillola </a:t>
            </a:r>
            <a:r>
              <a:rPr lang="it-IT" dirty="0">
                <a:solidFill>
                  <a:srgbClr val="0070C0"/>
                </a:solidFill>
              </a:rPr>
              <a:t>è la costanza con la quale si deve assumere dopo un rapporto: ogni giorno alla stessa ora</a:t>
            </a:r>
            <a:r>
              <a:rPr lang="it-IT" dirty="0" smtClean="0">
                <a:solidFill>
                  <a:srgbClr val="0070C0"/>
                </a:solidFill>
              </a:rPr>
              <a:t>.</a:t>
            </a:r>
          </a:p>
          <a:p>
            <a:pPr algn="just"/>
            <a:r>
              <a:rPr lang="it-IT" b="1" dirty="0" smtClean="0">
                <a:solidFill>
                  <a:srgbClr val="FF0000"/>
                </a:solidFill>
              </a:rPr>
              <a:t>Ciò </a:t>
            </a:r>
            <a:r>
              <a:rPr lang="it-IT" b="1" dirty="0">
                <a:solidFill>
                  <a:srgbClr val="FF0000"/>
                </a:solidFill>
              </a:rPr>
              <a:t>che è necessario sapere </a:t>
            </a:r>
            <a:r>
              <a:rPr lang="it-IT" dirty="0">
                <a:solidFill>
                  <a:srgbClr val="0070C0"/>
                </a:solidFill>
              </a:rPr>
              <a:t>è che la pillola ha sicuramente una funzione anticoncezionale efficace, ma allo stesso tempo, come detto, non garantisce protezione dalle MST come l’HIV, in quanto impedisce solo allo spermatozoo di fecondare l’ovulo. </a:t>
            </a:r>
            <a:endParaRPr lang="it-IT" dirty="0" smtClean="0">
              <a:solidFill>
                <a:srgbClr val="0070C0"/>
              </a:solidFill>
            </a:endParaRPr>
          </a:p>
          <a:p>
            <a:pPr algn="just"/>
            <a:r>
              <a:rPr lang="it-IT" b="1" dirty="0" smtClean="0">
                <a:solidFill>
                  <a:srgbClr val="FF0000"/>
                </a:solidFill>
              </a:rPr>
              <a:t>Inoltre</a:t>
            </a:r>
            <a:r>
              <a:rPr lang="it-IT" b="1" dirty="0">
                <a:solidFill>
                  <a:srgbClr val="FF0000"/>
                </a:solidFill>
              </a:rPr>
              <a:t>, </a:t>
            </a:r>
            <a:r>
              <a:rPr lang="it-IT" dirty="0">
                <a:solidFill>
                  <a:srgbClr val="0070C0"/>
                </a:solidFill>
              </a:rPr>
              <a:t>per poter essere assunta, deve essere prescritta dal medico dopo gli opportuni </a:t>
            </a:r>
            <a:r>
              <a:rPr lang="it-IT" dirty="0" smtClean="0">
                <a:solidFill>
                  <a:srgbClr val="0070C0"/>
                </a:solidFill>
              </a:rPr>
              <a:t>accertamenti</a:t>
            </a:r>
            <a:endParaRPr lang="it-IT" dirty="0">
              <a:solidFill>
                <a:srgbClr val="0070C0"/>
              </a:solidFill>
            </a:endParaRPr>
          </a:p>
        </p:txBody>
      </p:sp>
      <p:pic>
        <p:nvPicPr>
          <p:cNvPr id="11" name="Immagine 10" descr="ms20.jpg"/>
          <p:cNvPicPr>
            <a:picLocks noChangeAspect="1"/>
          </p:cNvPicPr>
          <p:nvPr/>
        </p:nvPicPr>
        <p:blipFill>
          <a:blip r:embed="rId2" cstate="print"/>
          <a:stretch>
            <a:fillRect/>
          </a:stretch>
        </p:blipFill>
        <p:spPr>
          <a:xfrm>
            <a:off x="3419872" y="5085184"/>
            <a:ext cx="2589562" cy="1613917"/>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fade">
                                      <p:cBhvr>
                                        <p:cTn id="43" dur="1000"/>
                                        <p:tgtEl>
                                          <p:spTgt spid="10">
                                            <p:txEl>
                                              <p:pRg st="3" end="3"/>
                                            </p:txEl>
                                          </p:spTgt>
                                        </p:tgtEl>
                                      </p:cBhvr>
                                    </p:animEffect>
                                    <p:anim calcmode="lin" valueType="num">
                                      <p:cBhvr>
                                        <p:cTn id="44"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11</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Il cerotto </a:t>
            </a:r>
            <a:r>
              <a:rPr lang="it-IT" b="1" dirty="0" err="1" smtClean="0">
                <a:solidFill>
                  <a:srgbClr val="FF0000"/>
                </a:solidFill>
              </a:rPr>
              <a:t>transdermico</a:t>
            </a:r>
            <a:endParaRPr lang="it-IT" dirty="0">
              <a:solidFill>
                <a:srgbClr val="FF0000"/>
              </a:solidFill>
            </a:endParaRPr>
          </a:p>
        </p:txBody>
      </p:sp>
      <p:sp>
        <p:nvSpPr>
          <p:cNvPr id="10" name="CasellaDiTesto 9"/>
          <p:cNvSpPr txBox="1"/>
          <p:nvPr/>
        </p:nvSpPr>
        <p:spPr>
          <a:xfrm>
            <a:off x="683568" y="1772816"/>
            <a:ext cx="7920880" cy="2308324"/>
          </a:xfrm>
          <a:prstGeom prst="rect">
            <a:avLst/>
          </a:prstGeom>
          <a:solidFill>
            <a:srgbClr val="FFFF00"/>
          </a:solidFill>
          <a:ln w="25400">
            <a:solidFill>
              <a:srgbClr val="FF0000"/>
            </a:solidFill>
          </a:ln>
        </p:spPr>
        <p:txBody>
          <a:bodyPr wrap="square" rtlCol="0">
            <a:spAutoFit/>
          </a:bodyPr>
          <a:lstStyle/>
          <a:p>
            <a:pPr lvl="0" algn="just"/>
            <a:r>
              <a:rPr lang="it-IT" b="1" dirty="0" smtClean="0">
                <a:solidFill>
                  <a:srgbClr val="FF0000"/>
                </a:solidFill>
              </a:rPr>
              <a:t>I </a:t>
            </a:r>
            <a:r>
              <a:rPr lang="it-IT" b="1" dirty="0">
                <a:solidFill>
                  <a:srgbClr val="FF0000"/>
                </a:solidFill>
              </a:rPr>
              <a:t>cerotti, una volta applicati </a:t>
            </a:r>
            <a:r>
              <a:rPr lang="it-IT" dirty="0">
                <a:solidFill>
                  <a:srgbClr val="0070C0"/>
                </a:solidFill>
              </a:rPr>
              <a:t>in alcune zone del corpo (come basso ventre, natiche, avambraccio), rilasciano ormoni combinati come la pillola: un estrogeno e un progestinico</a:t>
            </a:r>
            <a:r>
              <a:rPr lang="it-IT" dirty="0" smtClean="0">
                <a:solidFill>
                  <a:srgbClr val="0070C0"/>
                </a:solidFill>
              </a:rPr>
              <a:t>.</a:t>
            </a:r>
          </a:p>
          <a:p>
            <a:pPr lvl="0" algn="just"/>
            <a:r>
              <a:rPr lang="it-IT" b="1" dirty="0" smtClean="0">
                <a:solidFill>
                  <a:srgbClr val="FF0000"/>
                </a:solidFill>
              </a:rPr>
              <a:t>Il meccanismo primario </a:t>
            </a:r>
            <a:r>
              <a:rPr lang="it-IT" dirty="0" smtClean="0">
                <a:solidFill>
                  <a:srgbClr val="0070C0"/>
                </a:solidFill>
              </a:rPr>
              <a:t>consiste nell’inibizione dell’ovulazione, mentre meccanismi secondari sono l’inibizione della penetrazione degli spermatozoi e la creazione di un ambiente sfavorevole all’annidamento dell’embrione</a:t>
            </a:r>
          </a:p>
          <a:p>
            <a:pPr lvl="0" algn="just"/>
            <a:r>
              <a:rPr lang="it-IT" b="1" dirty="0" smtClean="0">
                <a:solidFill>
                  <a:srgbClr val="FF0000"/>
                </a:solidFill>
              </a:rPr>
              <a:t>Questo </a:t>
            </a:r>
            <a:r>
              <a:rPr lang="it-IT" b="1" dirty="0">
                <a:solidFill>
                  <a:srgbClr val="FF0000"/>
                </a:solidFill>
              </a:rPr>
              <a:t>metodo contraccettivo </a:t>
            </a:r>
            <a:r>
              <a:rPr lang="it-IT" dirty="0">
                <a:solidFill>
                  <a:srgbClr val="0070C0"/>
                </a:solidFill>
              </a:rPr>
              <a:t>dunque, come la pillola del resto, non garantisce assolutamente protezione contro le MST.</a:t>
            </a:r>
          </a:p>
        </p:txBody>
      </p:sp>
      <p:pic>
        <p:nvPicPr>
          <p:cNvPr id="9" name="Immagine 8" descr="ms21.jpg"/>
          <p:cNvPicPr>
            <a:picLocks noChangeAspect="1"/>
          </p:cNvPicPr>
          <p:nvPr/>
        </p:nvPicPr>
        <p:blipFill>
          <a:blip r:embed="rId2" cstate="print"/>
          <a:stretch>
            <a:fillRect/>
          </a:stretch>
        </p:blipFill>
        <p:spPr>
          <a:xfrm>
            <a:off x="2771800" y="4653136"/>
            <a:ext cx="3600400" cy="1800200"/>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12</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L’anello vaginale</a:t>
            </a:r>
            <a:endParaRPr lang="it-IT" dirty="0">
              <a:solidFill>
                <a:srgbClr val="FF0000"/>
              </a:solidFill>
            </a:endParaRPr>
          </a:p>
        </p:txBody>
      </p:sp>
      <p:sp>
        <p:nvSpPr>
          <p:cNvPr id="10" name="CasellaDiTesto 9"/>
          <p:cNvSpPr txBox="1"/>
          <p:nvPr/>
        </p:nvSpPr>
        <p:spPr>
          <a:xfrm>
            <a:off x="683568" y="1772816"/>
            <a:ext cx="7920880" cy="2585323"/>
          </a:xfrm>
          <a:prstGeom prst="rect">
            <a:avLst/>
          </a:prstGeom>
          <a:solidFill>
            <a:srgbClr val="FFFF00"/>
          </a:solidFill>
          <a:ln w="25400">
            <a:solidFill>
              <a:srgbClr val="FF0000"/>
            </a:solidFill>
          </a:ln>
        </p:spPr>
        <p:txBody>
          <a:bodyPr wrap="square" rtlCol="0">
            <a:spAutoFit/>
          </a:bodyPr>
          <a:lstStyle/>
          <a:p>
            <a:pPr lvl="0" algn="just"/>
            <a:r>
              <a:rPr lang="it-IT" b="1" dirty="0" smtClean="0">
                <a:solidFill>
                  <a:srgbClr val="FF0000"/>
                </a:solidFill>
              </a:rPr>
              <a:t>Un </a:t>
            </a:r>
            <a:r>
              <a:rPr lang="it-IT" b="1" dirty="0">
                <a:solidFill>
                  <a:srgbClr val="FF0000"/>
                </a:solidFill>
              </a:rPr>
              <a:t>altro metodo comunemente usato </a:t>
            </a:r>
            <a:r>
              <a:rPr lang="it-IT" dirty="0">
                <a:solidFill>
                  <a:srgbClr val="0070C0"/>
                </a:solidFill>
              </a:rPr>
              <a:t>e conosciuto è l’anello vaginale, anch’esso da annoverare nella categoria dei metodi ormonali</a:t>
            </a:r>
            <a:r>
              <a:rPr lang="it-IT" dirty="0" smtClean="0">
                <a:solidFill>
                  <a:srgbClr val="0070C0"/>
                </a:solidFill>
              </a:rPr>
              <a:t>.</a:t>
            </a:r>
          </a:p>
          <a:p>
            <a:pPr lvl="0" algn="just"/>
            <a:r>
              <a:rPr lang="it-IT" b="1" dirty="0" smtClean="0">
                <a:solidFill>
                  <a:srgbClr val="FF0000"/>
                </a:solidFill>
              </a:rPr>
              <a:t>Si </a:t>
            </a:r>
            <a:r>
              <a:rPr lang="it-IT" b="1" dirty="0">
                <a:solidFill>
                  <a:srgbClr val="FF0000"/>
                </a:solidFill>
              </a:rPr>
              <a:t>tratta quindi di un anello sottile e flessibile </a:t>
            </a:r>
            <a:r>
              <a:rPr lang="it-IT" dirty="0">
                <a:solidFill>
                  <a:srgbClr val="0070C0"/>
                </a:solidFill>
              </a:rPr>
              <a:t>da inserire in vagina e, grazie al rilascio di ormoni, un estrogeno e un progestinico, ha una funzione prettamente anticoncezionale e quindi il rischio di contrarre MST rimane molto alto</a:t>
            </a:r>
            <a:r>
              <a:rPr lang="it-IT" dirty="0" smtClean="0">
                <a:solidFill>
                  <a:srgbClr val="0070C0"/>
                </a:solidFill>
              </a:rPr>
              <a:t>.</a:t>
            </a:r>
          </a:p>
          <a:p>
            <a:pPr lvl="0" algn="just"/>
            <a:r>
              <a:rPr lang="it-IT" b="1" dirty="0" smtClean="0">
                <a:solidFill>
                  <a:srgbClr val="FF0000"/>
                </a:solidFill>
              </a:rPr>
              <a:t>Il </a:t>
            </a:r>
            <a:r>
              <a:rPr lang="it-IT" b="1" dirty="0">
                <a:solidFill>
                  <a:srgbClr val="FF0000"/>
                </a:solidFill>
              </a:rPr>
              <a:t>tempo in cui utilizzare l’anello </a:t>
            </a:r>
            <a:r>
              <a:rPr lang="it-IT" dirty="0">
                <a:solidFill>
                  <a:srgbClr val="0070C0"/>
                </a:solidFill>
              </a:rPr>
              <a:t>è uguale a quello che caratterizza il cerotto: deve essere posto in vagina per tre settimane consecutive e toglierlo alla quarta in cui si avrà il ciclo mestruale.</a:t>
            </a:r>
          </a:p>
        </p:txBody>
      </p:sp>
      <p:pic>
        <p:nvPicPr>
          <p:cNvPr id="11" name="Immagine 10" descr="ms22.jpg"/>
          <p:cNvPicPr>
            <a:picLocks noChangeAspect="1"/>
          </p:cNvPicPr>
          <p:nvPr/>
        </p:nvPicPr>
        <p:blipFill>
          <a:blip r:embed="rId2" cstate="print"/>
          <a:stretch>
            <a:fillRect/>
          </a:stretch>
        </p:blipFill>
        <p:spPr>
          <a:xfrm>
            <a:off x="3347864" y="4581128"/>
            <a:ext cx="2476500" cy="1847850"/>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13</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La spirale</a:t>
            </a:r>
            <a:endParaRPr lang="it-IT" dirty="0">
              <a:solidFill>
                <a:srgbClr val="FF0000"/>
              </a:solidFill>
            </a:endParaRPr>
          </a:p>
        </p:txBody>
      </p:sp>
      <p:sp>
        <p:nvSpPr>
          <p:cNvPr id="10" name="CasellaDiTesto 9"/>
          <p:cNvSpPr txBox="1"/>
          <p:nvPr/>
        </p:nvSpPr>
        <p:spPr>
          <a:xfrm>
            <a:off x="683568" y="2132856"/>
            <a:ext cx="4896544" cy="4093428"/>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Tra i metodi </a:t>
            </a:r>
            <a:r>
              <a:rPr lang="it-IT" sz="2000" b="1" dirty="0">
                <a:solidFill>
                  <a:srgbClr val="FF0000"/>
                </a:solidFill>
              </a:rPr>
              <a:t>contraccettivi </a:t>
            </a:r>
            <a:r>
              <a:rPr lang="it-IT" sz="2000" dirty="0">
                <a:solidFill>
                  <a:srgbClr val="0070C0"/>
                </a:solidFill>
              </a:rPr>
              <a:t>che prevedono l’uso di dispositivi impiantabili il più famoso è la spirale. </a:t>
            </a:r>
            <a:endParaRPr lang="it-IT" sz="2000" dirty="0" smtClean="0">
              <a:solidFill>
                <a:srgbClr val="0070C0"/>
              </a:solidFill>
            </a:endParaRPr>
          </a:p>
          <a:p>
            <a:pPr lvl="0" algn="just"/>
            <a:r>
              <a:rPr lang="it-IT" sz="2000" b="1" dirty="0" smtClean="0">
                <a:solidFill>
                  <a:srgbClr val="FF0000"/>
                </a:solidFill>
              </a:rPr>
              <a:t>Si </a:t>
            </a:r>
            <a:r>
              <a:rPr lang="it-IT" sz="2000" b="1" dirty="0">
                <a:solidFill>
                  <a:srgbClr val="FF0000"/>
                </a:solidFill>
              </a:rPr>
              <a:t>tratta di un piccolo strumento </a:t>
            </a:r>
            <a:r>
              <a:rPr lang="it-IT" sz="2000" dirty="0">
                <a:solidFill>
                  <a:srgbClr val="0070C0"/>
                </a:solidFill>
              </a:rPr>
              <a:t>a forma di T che deve essere inserito nell’utero: non è possibile inserirla in modo autonomo poiché è un compito che spetta al ginecologo; può rimanere nell’utero addirittura alcuni anni</a:t>
            </a:r>
            <a:r>
              <a:rPr lang="it-IT" sz="2000" dirty="0" smtClean="0">
                <a:solidFill>
                  <a:srgbClr val="0070C0"/>
                </a:solidFill>
              </a:rPr>
              <a:t>.</a:t>
            </a:r>
          </a:p>
          <a:p>
            <a:pPr lvl="0" algn="just"/>
            <a:r>
              <a:rPr lang="it-IT" sz="2000" b="1" dirty="0" smtClean="0">
                <a:solidFill>
                  <a:srgbClr val="FF0000"/>
                </a:solidFill>
              </a:rPr>
              <a:t>Anche </a:t>
            </a:r>
            <a:r>
              <a:rPr lang="it-IT" sz="2000" b="1" dirty="0">
                <a:solidFill>
                  <a:srgbClr val="FF0000"/>
                </a:solidFill>
              </a:rPr>
              <a:t>la spirale </a:t>
            </a:r>
            <a:r>
              <a:rPr lang="it-IT" sz="2000" dirty="0">
                <a:solidFill>
                  <a:srgbClr val="0070C0"/>
                </a:solidFill>
              </a:rPr>
              <a:t>non protegge assolutamente dalle MTS poiché hanno una funzione esclusivamente </a:t>
            </a:r>
            <a:r>
              <a:rPr lang="it-IT" sz="2000" dirty="0" smtClean="0">
                <a:solidFill>
                  <a:srgbClr val="0070C0"/>
                </a:solidFill>
              </a:rPr>
              <a:t>anticoncezionale.</a:t>
            </a:r>
            <a:endParaRPr lang="it-IT" sz="2000" dirty="0">
              <a:solidFill>
                <a:srgbClr val="0070C0"/>
              </a:solidFill>
            </a:endParaRPr>
          </a:p>
        </p:txBody>
      </p:sp>
      <p:pic>
        <p:nvPicPr>
          <p:cNvPr id="9" name="Immagine 8" descr="ms23.jpg"/>
          <p:cNvPicPr>
            <a:picLocks noChangeAspect="1"/>
          </p:cNvPicPr>
          <p:nvPr/>
        </p:nvPicPr>
        <p:blipFill>
          <a:blip r:embed="rId2" cstate="print"/>
          <a:stretch>
            <a:fillRect/>
          </a:stretch>
        </p:blipFill>
        <p:spPr>
          <a:xfrm>
            <a:off x="5796136" y="3284984"/>
            <a:ext cx="2981325" cy="1533525"/>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14</a:t>
            </a:fld>
            <a:endParaRPr lang="it-IT"/>
          </a:p>
        </p:txBody>
      </p:sp>
      <p:sp>
        <p:nvSpPr>
          <p:cNvPr id="8" name="Sottotitolo 7"/>
          <p:cNvSpPr>
            <a:spLocks noGrp="1"/>
          </p:cNvSpPr>
          <p:nvPr>
            <p:ph type="subTitle" idx="1"/>
          </p:nvPr>
        </p:nvSpPr>
        <p:spPr>
          <a:xfrm>
            <a:off x="467544" y="1268760"/>
            <a:ext cx="7854696" cy="504056"/>
          </a:xfrm>
        </p:spPr>
        <p:txBody>
          <a:bodyPr/>
          <a:lstStyle/>
          <a:p>
            <a:r>
              <a:rPr lang="it-IT" b="1" dirty="0" smtClean="0">
                <a:solidFill>
                  <a:srgbClr val="FF0000"/>
                </a:solidFill>
              </a:rPr>
              <a:t>Malattie sessualmente trasmissibili, cosa sono?</a:t>
            </a:r>
            <a:endParaRPr lang="it-IT" b="1" dirty="0">
              <a:solidFill>
                <a:srgbClr val="FF0000"/>
              </a:solidFill>
            </a:endParaRPr>
          </a:p>
        </p:txBody>
      </p:sp>
      <p:sp>
        <p:nvSpPr>
          <p:cNvPr id="10" name="CasellaDiTesto 9"/>
          <p:cNvSpPr txBox="1"/>
          <p:nvPr/>
        </p:nvSpPr>
        <p:spPr>
          <a:xfrm>
            <a:off x="2771800" y="2060848"/>
            <a:ext cx="6048672" cy="4093428"/>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Le malattie sessualmente trasmissibili</a:t>
            </a:r>
            <a:r>
              <a:rPr lang="it-IT" sz="2000" dirty="0">
                <a:solidFill>
                  <a:srgbClr val="0070C0"/>
                </a:solidFill>
              </a:rPr>
              <a:t> sono un gruppo piuttosto vasto di malattie infettive che si trasmettono attraverso qualsiasi tipo di rapporto sessuale (anche orale, quindi) per contatto con i liquidi infetti (sperma, secrezioni vaginali, sangue, saliva). </a:t>
            </a:r>
            <a:endParaRPr lang="it-IT" sz="2000" dirty="0" smtClean="0">
              <a:solidFill>
                <a:srgbClr val="0070C0"/>
              </a:solidFill>
            </a:endParaRPr>
          </a:p>
          <a:p>
            <a:pPr algn="just"/>
            <a:r>
              <a:rPr lang="it-IT" sz="2000" b="1" dirty="0" smtClean="0">
                <a:solidFill>
                  <a:srgbClr val="FF0000"/>
                </a:solidFill>
              </a:rPr>
              <a:t>Si </a:t>
            </a:r>
            <a:r>
              <a:rPr lang="it-IT" sz="2000" b="1" dirty="0">
                <a:solidFill>
                  <a:srgbClr val="FF0000"/>
                </a:solidFill>
              </a:rPr>
              <a:t>possono trasmettere </a:t>
            </a:r>
            <a:r>
              <a:rPr lang="it-IT" sz="2000" dirty="0">
                <a:solidFill>
                  <a:srgbClr val="0070C0"/>
                </a:solidFill>
              </a:rPr>
              <a:t>anche attraverso il sangue (ad esempio, per contatto con ferite, tatuaggi, piercing, trasfusioni), a causa di un trapianto, o anche durante una gravidanza, il parto, o l’allattamento. </a:t>
            </a:r>
            <a:endParaRPr lang="it-IT" sz="2000" dirty="0" smtClean="0">
              <a:solidFill>
                <a:srgbClr val="0070C0"/>
              </a:solidFill>
            </a:endParaRPr>
          </a:p>
          <a:p>
            <a:pPr algn="just"/>
            <a:r>
              <a:rPr lang="it-IT" sz="2000" b="1" dirty="0" smtClean="0">
                <a:solidFill>
                  <a:srgbClr val="FF0000"/>
                </a:solidFill>
              </a:rPr>
              <a:t>Secondo l’Organizzazione </a:t>
            </a:r>
            <a:r>
              <a:rPr lang="it-IT" sz="2000" b="1" dirty="0">
                <a:solidFill>
                  <a:srgbClr val="FF0000"/>
                </a:solidFill>
              </a:rPr>
              <a:t>M</a:t>
            </a:r>
            <a:r>
              <a:rPr lang="it-IT" sz="2000" b="1" dirty="0" smtClean="0">
                <a:solidFill>
                  <a:srgbClr val="FF0000"/>
                </a:solidFill>
              </a:rPr>
              <a:t>ondiale </a:t>
            </a:r>
            <a:r>
              <a:rPr lang="it-IT" sz="2000" b="1" dirty="0">
                <a:solidFill>
                  <a:srgbClr val="FF0000"/>
                </a:solidFill>
              </a:rPr>
              <a:t>della </a:t>
            </a:r>
            <a:r>
              <a:rPr lang="it-IT" sz="2000" b="1" dirty="0" smtClean="0">
                <a:solidFill>
                  <a:srgbClr val="FF0000"/>
                </a:solidFill>
              </a:rPr>
              <a:t>Sanità</a:t>
            </a:r>
            <a:r>
              <a:rPr lang="it-IT" sz="2000" dirty="0">
                <a:solidFill>
                  <a:srgbClr val="0070C0"/>
                </a:solidFill>
              </a:rPr>
              <a:t>, oggi si conoscono oltre 30 virus, batteri, funghi e altri patogeni responsabili di infezioni sessuali.</a:t>
            </a:r>
          </a:p>
        </p:txBody>
      </p:sp>
      <p:pic>
        <p:nvPicPr>
          <p:cNvPr id="11" name="Immagine 10" descr="ms10.jpg"/>
          <p:cNvPicPr>
            <a:picLocks noChangeAspect="1"/>
          </p:cNvPicPr>
          <p:nvPr/>
        </p:nvPicPr>
        <p:blipFill>
          <a:blip r:embed="rId2" cstate="print"/>
          <a:stretch>
            <a:fillRect/>
          </a:stretch>
        </p:blipFill>
        <p:spPr>
          <a:xfrm>
            <a:off x="251520" y="2852936"/>
            <a:ext cx="2376264" cy="2376264"/>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15</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Quali sono le malattie sessualmente trasmissibili e che sintomi portano?</a:t>
            </a:r>
            <a:endParaRPr lang="it-IT" sz="2400" b="1" dirty="0">
              <a:solidFill>
                <a:srgbClr val="FF0000"/>
              </a:solidFill>
            </a:endParaRPr>
          </a:p>
        </p:txBody>
      </p:sp>
      <p:sp>
        <p:nvSpPr>
          <p:cNvPr id="10" name="CasellaDiTesto 9"/>
          <p:cNvSpPr txBox="1"/>
          <p:nvPr/>
        </p:nvSpPr>
        <p:spPr>
          <a:xfrm>
            <a:off x="539552" y="2132856"/>
            <a:ext cx="4824536" cy="3785652"/>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Le</a:t>
            </a:r>
            <a:r>
              <a:rPr lang="it-IT" sz="2000" dirty="0">
                <a:solidFill>
                  <a:srgbClr val="FF0000"/>
                </a:solidFill>
              </a:rPr>
              <a:t> </a:t>
            </a:r>
            <a:r>
              <a:rPr lang="it-IT" sz="2000" b="1" dirty="0">
                <a:solidFill>
                  <a:srgbClr val="FF0000"/>
                </a:solidFill>
              </a:rPr>
              <a:t>malattie trasmesse per via sessuale</a:t>
            </a:r>
            <a:r>
              <a:rPr lang="it-IT" sz="2000" dirty="0">
                <a:solidFill>
                  <a:srgbClr val="0070C0"/>
                </a:solidFill>
              </a:rPr>
              <a:t> possono essere quindi di varie tipologie, e manifestarsi in maniera diversa. </a:t>
            </a:r>
            <a:endParaRPr lang="it-IT" sz="2000" dirty="0" smtClean="0">
              <a:solidFill>
                <a:srgbClr val="0070C0"/>
              </a:solidFill>
            </a:endParaRPr>
          </a:p>
          <a:p>
            <a:pPr algn="just"/>
            <a:r>
              <a:rPr lang="it-IT" sz="2000" b="1" dirty="0" smtClean="0">
                <a:solidFill>
                  <a:srgbClr val="FF0000"/>
                </a:solidFill>
              </a:rPr>
              <a:t>Ciò </a:t>
            </a:r>
            <a:r>
              <a:rPr lang="it-IT" sz="2000" b="1" dirty="0">
                <a:solidFill>
                  <a:srgbClr val="FF0000"/>
                </a:solidFill>
              </a:rPr>
              <a:t>che le rende ancora più insidiose</a:t>
            </a:r>
            <a:r>
              <a:rPr lang="it-IT" sz="2000" dirty="0">
                <a:solidFill>
                  <a:srgbClr val="0070C0"/>
                </a:solidFill>
              </a:rPr>
              <a:t>, è che alcune di esse possono presentarsi in maniera asintomatica: per questo è importante saperne di più. </a:t>
            </a:r>
            <a:endParaRPr lang="it-IT" sz="2000" dirty="0" smtClean="0">
              <a:solidFill>
                <a:srgbClr val="0070C0"/>
              </a:solidFill>
            </a:endParaRPr>
          </a:p>
          <a:p>
            <a:pPr algn="just"/>
            <a:r>
              <a:rPr lang="it-IT" sz="2000" b="1" dirty="0" smtClean="0">
                <a:solidFill>
                  <a:srgbClr val="FF0000"/>
                </a:solidFill>
              </a:rPr>
              <a:t>Vediamo </a:t>
            </a:r>
            <a:r>
              <a:rPr lang="it-IT" sz="2000" b="1" dirty="0">
                <a:solidFill>
                  <a:srgbClr val="FF0000"/>
                </a:solidFill>
              </a:rPr>
              <a:t>quindi </a:t>
            </a:r>
            <a:r>
              <a:rPr lang="it-IT" sz="2000" dirty="0">
                <a:solidFill>
                  <a:srgbClr val="0070C0"/>
                </a:solidFill>
              </a:rPr>
              <a:t>quali sono e come si manifestano le MST più comuni, che bisogna conoscere e da cui è necessario </a:t>
            </a:r>
            <a:r>
              <a:rPr lang="it-IT" sz="2000" dirty="0" smtClean="0">
                <a:solidFill>
                  <a:srgbClr val="0070C0"/>
                </a:solidFill>
              </a:rPr>
              <a:t>proteggersi.</a:t>
            </a:r>
            <a:endParaRPr lang="it-IT" sz="2000" dirty="0">
              <a:solidFill>
                <a:srgbClr val="0070C0"/>
              </a:solidFill>
            </a:endParaRPr>
          </a:p>
        </p:txBody>
      </p:sp>
      <p:pic>
        <p:nvPicPr>
          <p:cNvPr id="9" name="Immagine 8" descr="ms5.jpg"/>
          <p:cNvPicPr>
            <a:picLocks noChangeAspect="1"/>
          </p:cNvPicPr>
          <p:nvPr/>
        </p:nvPicPr>
        <p:blipFill>
          <a:blip r:embed="rId2" cstate="print"/>
          <a:stretch>
            <a:fillRect/>
          </a:stretch>
        </p:blipFill>
        <p:spPr>
          <a:xfrm>
            <a:off x="5652120" y="2564904"/>
            <a:ext cx="3107748" cy="3012335"/>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16</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HIV/AIDS</a:t>
            </a:r>
            <a:endParaRPr lang="it-IT" sz="2400" b="1" dirty="0">
              <a:solidFill>
                <a:srgbClr val="FF0000"/>
              </a:solidFill>
            </a:endParaRPr>
          </a:p>
        </p:txBody>
      </p:sp>
      <p:sp>
        <p:nvSpPr>
          <p:cNvPr id="10" name="CasellaDiTesto 9"/>
          <p:cNvSpPr txBox="1"/>
          <p:nvPr/>
        </p:nvSpPr>
        <p:spPr>
          <a:xfrm>
            <a:off x="3923928" y="2060848"/>
            <a:ext cx="4824536" cy="4401205"/>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La </a:t>
            </a:r>
            <a:r>
              <a:rPr lang="it-IT" sz="2000" b="1" dirty="0">
                <a:solidFill>
                  <a:srgbClr val="FF0000"/>
                </a:solidFill>
              </a:rPr>
              <a:t>più conosciuta </a:t>
            </a:r>
            <a:r>
              <a:rPr lang="it-IT" sz="2000" dirty="0">
                <a:solidFill>
                  <a:srgbClr val="0070C0"/>
                </a:solidFill>
              </a:rPr>
              <a:t>tra le infezioni trasmesse per via sessuale è sicuramente l’AIDS, malattia da immunodeficienza acquisita, causata dal virus </a:t>
            </a:r>
            <a:r>
              <a:rPr lang="it-IT" sz="2000" dirty="0" err="1">
                <a:solidFill>
                  <a:srgbClr val="0070C0"/>
                </a:solidFill>
              </a:rPr>
              <a:t>Hiv</a:t>
            </a:r>
            <a:r>
              <a:rPr lang="it-IT" sz="2000" dirty="0">
                <a:solidFill>
                  <a:srgbClr val="0070C0"/>
                </a:solidFill>
              </a:rPr>
              <a:t>. </a:t>
            </a:r>
            <a:endParaRPr lang="it-IT" sz="2000" dirty="0" smtClean="0">
              <a:solidFill>
                <a:srgbClr val="0070C0"/>
              </a:solidFill>
            </a:endParaRPr>
          </a:p>
          <a:p>
            <a:pPr lvl="0" algn="just"/>
            <a:r>
              <a:rPr lang="it-IT" sz="2000" b="1" dirty="0" smtClean="0">
                <a:solidFill>
                  <a:srgbClr val="FF0000"/>
                </a:solidFill>
              </a:rPr>
              <a:t>Il </a:t>
            </a:r>
            <a:r>
              <a:rPr lang="it-IT" sz="2000" b="1" dirty="0">
                <a:solidFill>
                  <a:srgbClr val="FF0000"/>
                </a:solidFill>
              </a:rPr>
              <a:t>virus </a:t>
            </a:r>
            <a:r>
              <a:rPr lang="it-IT" sz="2000" dirty="0">
                <a:solidFill>
                  <a:srgbClr val="0070C0"/>
                </a:solidFill>
              </a:rPr>
              <a:t>attacca il sistema immunitario e rende chi lo contrae più suscettibile alle infezioni e alla formazione di tumori. </a:t>
            </a:r>
            <a:endParaRPr lang="it-IT" sz="2000" dirty="0" smtClean="0">
              <a:solidFill>
                <a:srgbClr val="0070C0"/>
              </a:solidFill>
            </a:endParaRPr>
          </a:p>
          <a:p>
            <a:pPr lvl="0" algn="just"/>
            <a:r>
              <a:rPr lang="it-IT" sz="2000" b="1" dirty="0" smtClean="0">
                <a:solidFill>
                  <a:srgbClr val="FF0000"/>
                </a:solidFill>
              </a:rPr>
              <a:t>Di </a:t>
            </a:r>
            <a:r>
              <a:rPr lang="it-IT" sz="2000" b="1" dirty="0">
                <a:solidFill>
                  <a:srgbClr val="FF0000"/>
                </a:solidFill>
              </a:rPr>
              <a:t>sicuro </a:t>
            </a:r>
            <a:r>
              <a:rPr lang="it-IT" sz="2000" dirty="0">
                <a:solidFill>
                  <a:srgbClr val="0070C0"/>
                </a:solidFill>
              </a:rPr>
              <a:t>è tra le più pericolose, se non la più pericolosa, tra le MST</a:t>
            </a:r>
            <a:r>
              <a:rPr lang="it-IT" sz="2000" dirty="0" smtClean="0">
                <a:solidFill>
                  <a:srgbClr val="0070C0"/>
                </a:solidFill>
              </a:rPr>
              <a:t>.</a:t>
            </a:r>
          </a:p>
          <a:p>
            <a:pPr lvl="0" algn="just"/>
            <a:r>
              <a:rPr lang="it-IT" sz="2000" b="1" dirty="0" smtClean="0">
                <a:solidFill>
                  <a:srgbClr val="FF0000"/>
                </a:solidFill>
              </a:rPr>
              <a:t>Fortunatamente</a:t>
            </a:r>
            <a:r>
              <a:rPr lang="it-IT" sz="2000" dirty="0">
                <a:solidFill>
                  <a:srgbClr val="0070C0"/>
                </a:solidFill>
              </a:rPr>
              <a:t>, oggi la ricerca scientifica ha fatto sì che le persone che contraggono il virus (sieropositive) possano tenerlo sotto controllo evitando lo sviluppo della malattia vera e propria.</a:t>
            </a:r>
          </a:p>
        </p:txBody>
      </p:sp>
      <p:pic>
        <p:nvPicPr>
          <p:cNvPr id="11" name="Immagine 10" descr="ms11.jpg"/>
          <p:cNvPicPr>
            <a:picLocks noChangeAspect="1"/>
          </p:cNvPicPr>
          <p:nvPr/>
        </p:nvPicPr>
        <p:blipFill>
          <a:blip r:embed="rId2" cstate="print"/>
          <a:stretch>
            <a:fillRect/>
          </a:stretch>
        </p:blipFill>
        <p:spPr>
          <a:xfrm>
            <a:off x="251520" y="3140968"/>
            <a:ext cx="3577756" cy="1800200"/>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fade">
                                      <p:cBhvr>
                                        <p:cTn id="43" dur="1000"/>
                                        <p:tgtEl>
                                          <p:spTgt spid="10">
                                            <p:txEl>
                                              <p:pRg st="3" end="3"/>
                                            </p:txEl>
                                          </p:spTgt>
                                        </p:tgtEl>
                                      </p:cBhvr>
                                    </p:animEffect>
                                    <p:anim calcmode="lin" valueType="num">
                                      <p:cBhvr>
                                        <p:cTn id="44"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17</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Papilloma virus</a:t>
            </a:r>
            <a:endParaRPr lang="it-IT" sz="2400" b="1" dirty="0">
              <a:solidFill>
                <a:srgbClr val="FF0000"/>
              </a:solidFill>
            </a:endParaRPr>
          </a:p>
        </p:txBody>
      </p:sp>
      <p:sp>
        <p:nvSpPr>
          <p:cNvPr id="10" name="CasellaDiTesto 9"/>
          <p:cNvSpPr txBox="1"/>
          <p:nvPr/>
        </p:nvSpPr>
        <p:spPr>
          <a:xfrm>
            <a:off x="323528" y="2132856"/>
            <a:ext cx="4824536" cy="4093428"/>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Si </a:t>
            </a:r>
            <a:r>
              <a:rPr lang="it-IT" sz="2000" b="1" dirty="0">
                <a:solidFill>
                  <a:srgbClr val="FF0000"/>
                </a:solidFill>
              </a:rPr>
              <a:t>tratta della più frequente </a:t>
            </a:r>
            <a:r>
              <a:rPr lang="it-IT" sz="2000" dirty="0">
                <a:solidFill>
                  <a:srgbClr val="0070C0"/>
                </a:solidFill>
              </a:rPr>
              <a:t>tra le infezioni sessualmente trasmesse. </a:t>
            </a:r>
            <a:endParaRPr lang="it-IT" sz="2000" dirty="0" smtClean="0">
              <a:solidFill>
                <a:srgbClr val="0070C0"/>
              </a:solidFill>
            </a:endParaRPr>
          </a:p>
          <a:p>
            <a:pPr lvl="0" algn="just"/>
            <a:r>
              <a:rPr lang="it-IT" sz="2000" b="1" dirty="0" smtClean="0">
                <a:solidFill>
                  <a:srgbClr val="FF0000"/>
                </a:solidFill>
              </a:rPr>
              <a:t>Questo </a:t>
            </a:r>
            <a:r>
              <a:rPr lang="it-IT" sz="2000" b="1" dirty="0">
                <a:solidFill>
                  <a:srgbClr val="FF0000"/>
                </a:solidFill>
              </a:rPr>
              <a:t>perché</a:t>
            </a:r>
            <a:r>
              <a:rPr lang="it-IT" sz="2000" dirty="0">
                <a:solidFill>
                  <a:srgbClr val="0070C0"/>
                </a:solidFill>
              </a:rPr>
              <a:t>, non presentando sintomi evidenti, chi ha </a:t>
            </a:r>
            <a:r>
              <a:rPr lang="it-IT" sz="2000" dirty="0" smtClean="0">
                <a:solidFill>
                  <a:srgbClr val="0070C0"/>
                </a:solidFill>
              </a:rPr>
              <a:t>contratto</a:t>
            </a:r>
            <a:r>
              <a:rPr lang="it-IT" sz="2000" dirty="0">
                <a:solidFill>
                  <a:srgbClr val="0070C0"/>
                </a:solidFill>
              </a:rPr>
              <a:t> il virus spesso non se ne accorge finché non si sottopone ad analisi specifiche. </a:t>
            </a:r>
            <a:endParaRPr lang="it-IT" sz="2000" dirty="0" smtClean="0">
              <a:solidFill>
                <a:srgbClr val="0070C0"/>
              </a:solidFill>
            </a:endParaRPr>
          </a:p>
          <a:p>
            <a:pPr lvl="0" algn="just"/>
            <a:r>
              <a:rPr lang="it-IT" sz="2000" b="1" dirty="0" smtClean="0">
                <a:solidFill>
                  <a:srgbClr val="FF0000"/>
                </a:solidFill>
              </a:rPr>
              <a:t>Eppure</a:t>
            </a:r>
            <a:r>
              <a:rPr lang="it-IT" sz="2000" b="1" dirty="0">
                <a:solidFill>
                  <a:srgbClr val="FF0000"/>
                </a:solidFill>
              </a:rPr>
              <a:t>, </a:t>
            </a:r>
            <a:r>
              <a:rPr lang="it-IT" sz="2000" dirty="0">
                <a:solidFill>
                  <a:srgbClr val="0070C0"/>
                </a:solidFill>
              </a:rPr>
              <a:t>è una malattia sicuramente pericolosa. Esistono infatti circa 100 tipi di Papilloma virus, tra cui alcuni più aggressivi che possono provocare il tumore della cervice uterina. </a:t>
            </a:r>
            <a:endParaRPr lang="it-IT" sz="2000" dirty="0" smtClean="0">
              <a:solidFill>
                <a:srgbClr val="0070C0"/>
              </a:solidFill>
            </a:endParaRPr>
          </a:p>
          <a:p>
            <a:pPr lvl="0" algn="just"/>
            <a:r>
              <a:rPr lang="it-IT" sz="2000" b="1" dirty="0" smtClean="0">
                <a:solidFill>
                  <a:srgbClr val="FF0000"/>
                </a:solidFill>
              </a:rPr>
              <a:t>In </a:t>
            </a:r>
            <a:r>
              <a:rPr lang="it-IT" sz="2000" b="1" dirty="0">
                <a:solidFill>
                  <a:srgbClr val="FF0000"/>
                </a:solidFill>
              </a:rPr>
              <a:t>rari casi</a:t>
            </a:r>
            <a:r>
              <a:rPr lang="it-IT" sz="2000" dirty="0">
                <a:solidFill>
                  <a:srgbClr val="0070C0"/>
                </a:solidFill>
              </a:rPr>
              <a:t>, può manifestarsi attraverso piccole verruche.</a:t>
            </a:r>
          </a:p>
        </p:txBody>
      </p:sp>
      <p:pic>
        <p:nvPicPr>
          <p:cNvPr id="9" name="Immagine 8" descr="ms24.jpg"/>
          <p:cNvPicPr>
            <a:picLocks noChangeAspect="1"/>
          </p:cNvPicPr>
          <p:nvPr/>
        </p:nvPicPr>
        <p:blipFill>
          <a:blip r:embed="rId2" cstate="print"/>
          <a:stretch>
            <a:fillRect/>
          </a:stretch>
        </p:blipFill>
        <p:spPr>
          <a:xfrm>
            <a:off x="5292080" y="2852936"/>
            <a:ext cx="3634373" cy="2736304"/>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fade">
                                      <p:cBhvr>
                                        <p:cTn id="43" dur="1000"/>
                                        <p:tgtEl>
                                          <p:spTgt spid="10">
                                            <p:txEl>
                                              <p:pRg st="3" end="3"/>
                                            </p:txEl>
                                          </p:spTgt>
                                        </p:tgtEl>
                                      </p:cBhvr>
                                    </p:animEffect>
                                    <p:anim calcmode="lin" valueType="num">
                                      <p:cBhvr>
                                        <p:cTn id="44"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18</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Candida vaginale (candidosi)</a:t>
            </a:r>
            <a:endParaRPr lang="it-IT" sz="2400" b="1" dirty="0">
              <a:solidFill>
                <a:srgbClr val="FF0000"/>
              </a:solidFill>
            </a:endParaRPr>
          </a:p>
        </p:txBody>
      </p:sp>
      <p:sp>
        <p:nvSpPr>
          <p:cNvPr id="10" name="CasellaDiTesto 9"/>
          <p:cNvSpPr txBox="1"/>
          <p:nvPr/>
        </p:nvSpPr>
        <p:spPr>
          <a:xfrm>
            <a:off x="3851920" y="2276872"/>
            <a:ext cx="4824536" cy="3170099"/>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L’infezione</a:t>
            </a:r>
            <a:r>
              <a:rPr lang="it-IT" sz="2000" dirty="0" smtClean="0">
                <a:solidFill>
                  <a:srgbClr val="0070C0"/>
                </a:solidFill>
              </a:rPr>
              <a:t> </a:t>
            </a:r>
            <a:r>
              <a:rPr lang="it-IT" sz="2000" dirty="0">
                <a:solidFill>
                  <a:srgbClr val="0070C0"/>
                </a:solidFill>
              </a:rPr>
              <a:t>è provocata dalla Candida </a:t>
            </a:r>
            <a:r>
              <a:rPr lang="it-IT" sz="2000" dirty="0" err="1">
                <a:solidFill>
                  <a:srgbClr val="0070C0"/>
                </a:solidFill>
              </a:rPr>
              <a:t>Albicans</a:t>
            </a:r>
            <a:r>
              <a:rPr lang="it-IT" sz="2000" dirty="0">
                <a:solidFill>
                  <a:srgbClr val="0070C0"/>
                </a:solidFill>
              </a:rPr>
              <a:t>, un fungo che abita normalmente nelle mucose genitali e nel cavo orale, ma che in determinate situazioni (ad esempio, momenti di calo immunologico, uso di antibiotici, ecc.) può crescere abbondantemente causando irritazioni</a:t>
            </a:r>
            <a:r>
              <a:rPr lang="it-IT" sz="2000" dirty="0" smtClean="0">
                <a:solidFill>
                  <a:srgbClr val="0070C0"/>
                </a:solidFill>
              </a:rPr>
              <a:t>.</a:t>
            </a:r>
          </a:p>
          <a:p>
            <a:pPr lvl="0" algn="just"/>
            <a:r>
              <a:rPr lang="it-IT" sz="2000" b="1" dirty="0" smtClean="0">
                <a:solidFill>
                  <a:srgbClr val="FF0000"/>
                </a:solidFill>
              </a:rPr>
              <a:t>La </a:t>
            </a:r>
            <a:r>
              <a:rPr lang="it-IT" sz="2000" b="1" dirty="0">
                <a:solidFill>
                  <a:srgbClr val="FF0000"/>
                </a:solidFill>
              </a:rPr>
              <a:t>candidosi </a:t>
            </a:r>
            <a:r>
              <a:rPr lang="it-IT" sz="2000" dirty="0">
                <a:solidFill>
                  <a:srgbClr val="0070C0"/>
                </a:solidFill>
              </a:rPr>
              <a:t>si presenta nell’uomo e nella donna con arrossamenti, bruciori e irritazioni, perdite biancastre.</a:t>
            </a:r>
          </a:p>
        </p:txBody>
      </p:sp>
      <p:pic>
        <p:nvPicPr>
          <p:cNvPr id="11" name="Immagine 10" descr="ms25.jpg"/>
          <p:cNvPicPr>
            <a:picLocks noChangeAspect="1"/>
          </p:cNvPicPr>
          <p:nvPr/>
        </p:nvPicPr>
        <p:blipFill>
          <a:blip r:embed="rId2" cstate="print"/>
          <a:stretch>
            <a:fillRect/>
          </a:stretch>
        </p:blipFill>
        <p:spPr>
          <a:xfrm>
            <a:off x="251520" y="2996952"/>
            <a:ext cx="3471814" cy="194421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19</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La </a:t>
            </a:r>
            <a:r>
              <a:rPr lang="it-IT" sz="2400" b="1" dirty="0" err="1" smtClean="0">
                <a:solidFill>
                  <a:srgbClr val="FF0000"/>
                </a:solidFill>
              </a:rPr>
              <a:t>Clamidia</a:t>
            </a:r>
            <a:endParaRPr lang="it-IT" sz="2400" b="1" dirty="0">
              <a:solidFill>
                <a:srgbClr val="FF0000"/>
              </a:solidFill>
            </a:endParaRPr>
          </a:p>
        </p:txBody>
      </p:sp>
      <p:sp>
        <p:nvSpPr>
          <p:cNvPr id="10" name="CasellaDiTesto 9"/>
          <p:cNvSpPr txBox="1"/>
          <p:nvPr/>
        </p:nvSpPr>
        <p:spPr>
          <a:xfrm>
            <a:off x="467544" y="2204864"/>
            <a:ext cx="4824536" cy="3785652"/>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La </a:t>
            </a:r>
            <a:r>
              <a:rPr lang="it-IT" sz="2000" b="1" dirty="0" err="1">
                <a:solidFill>
                  <a:srgbClr val="FF0000"/>
                </a:solidFill>
              </a:rPr>
              <a:t>Clamidia</a:t>
            </a:r>
            <a:r>
              <a:rPr lang="it-IT" sz="2000" b="1" dirty="0">
                <a:solidFill>
                  <a:srgbClr val="FF0000"/>
                </a:solidFill>
              </a:rPr>
              <a:t> è causata da un batterio</a:t>
            </a:r>
            <a:r>
              <a:rPr lang="it-IT" sz="2000" dirty="0">
                <a:solidFill>
                  <a:srgbClr val="0070C0"/>
                </a:solidFill>
              </a:rPr>
              <a:t>, ed è tra le infezioni più frequenti, soprattutto tra i giovani. </a:t>
            </a:r>
            <a:endParaRPr lang="it-IT" sz="2000" dirty="0" smtClean="0">
              <a:solidFill>
                <a:srgbClr val="0070C0"/>
              </a:solidFill>
            </a:endParaRPr>
          </a:p>
          <a:p>
            <a:pPr lvl="0" algn="just"/>
            <a:r>
              <a:rPr lang="it-IT" sz="2000" b="1" dirty="0" smtClean="0">
                <a:solidFill>
                  <a:srgbClr val="FF0000"/>
                </a:solidFill>
              </a:rPr>
              <a:t>Generalmente </a:t>
            </a:r>
            <a:r>
              <a:rPr lang="it-IT" sz="2000" b="1" dirty="0">
                <a:solidFill>
                  <a:srgbClr val="FF0000"/>
                </a:solidFill>
              </a:rPr>
              <a:t>non presenta sintomi</a:t>
            </a:r>
            <a:r>
              <a:rPr lang="it-IT" sz="2000" dirty="0">
                <a:solidFill>
                  <a:srgbClr val="0070C0"/>
                </a:solidFill>
              </a:rPr>
              <a:t>, e per questo si rivela particolarmente rischiosa, in quanto è difficile accorgersi di averla contratta. </a:t>
            </a:r>
            <a:endParaRPr lang="it-IT" sz="2000" dirty="0" smtClean="0">
              <a:solidFill>
                <a:srgbClr val="0070C0"/>
              </a:solidFill>
            </a:endParaRPr>
          </a:p>
          <a:p>
            <a:pPr lvl="0" algn="just"/>
            <a:r>
              <a:rPr lang="it-IT" sz="2000" b="1" dirty="0" smtClean="0">
                <a:solidFill>
                  <a:srgbClr val="FF0000"/>
                </a:solidFill>
              </a:rPr>
              <a:t>Può </a:t>
            </a:r>
            <a:r>
              <a:rPr lang="it-IT" sz="2000" b="1" dirty="0">
                <a:solidFill>
                  <a:srgbClr val="FF0000"/>
                </a:solidFill>
              </a:rPr>
              <a:t>tuttavia provocare bruciore </a:t>
            </a:r>
            <a:r>
              <a:rPr lang="it-IT" sz="2000" dirty="0">
                <a:solidFill>
                  <a:srgbClr val="0070C0"/>
                </a:solidFill>
              </a:rPr>
              <a:t>e secrezioni dall’uretra nell’uomo, e bruciori e prurito nella donna, per la quale può essere causa di infezione della cervice uterina.</a:t>
            </a:r>
          </a:p>
        </p:txBody>
      </p:sp>
      <p:pic>
        <p:nvPicPr>
          <p:cNvPr id="12" name="Immagine 11" descr="ms27.jpg"/>
          <p:cNvPicPr>
            <a:picLocks noChangeAspect="1"/>
          </p:cNvPicPr>
          <p:nvPr/>
        </p:nvPicPr>
        <p:blipFill>
          <a:blip r:embed="rId2" cstate="print"/>
          <a:stretch>
            <a:fillRect/>
          </a:stretch>
        </p:blipFill>
        <p:spPr>
          <a:xfrm>
            <a:off x="5436096" y="2924944"/>
            <a:ext cx="3492978" cy="237233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 calcmode="lin" valueType="num">
                                      <p:cBhvr>
                                        <p:cTn id="16" dur="500" fill="hold"/>
                                        <p:tgtEl>
                                          <p:spTgt spid="12"/>
                                        </p:tgtEl>
                                        <p:attrNameLst>
                                          <p:attrName>style.rotation</p:attrName>
                                        </p:attrNameLst>
                                      </p:cBhvr>
                                      <p:tavLst>
                                        <p:tav tm="0">
                                          <p:val>
                                            <p:fltVal val="360"/>
                                          </p:val>
                                        </p:tav>
                                        <p:tav tm="100000">
                                          <p:val>
                                            <p:fltVal val="0"/>
                                          </p:val>
                                        </p:tav>
                                      </p:tavLst>
                                    </p:anim>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a:t>
            </a:fld>
            <a:endParaRPr lang="it-IT"/>
          </a:p>
        </p:txBody>
      </p:sp>
      <p:sp>
        <p:nvSpPr>
          <p:cNvPr id="8" name="Sottotitolo 7"/>
          <p:cNvSpPr>
            <a:spLocks noGrp="1"/>
          </p:cNvSpPr>
          <p:nvPr>
            <p:ph type="subTitle" idx="1"/>
          </p:nvPr>
        </p:nvSpPr>
        <p:spPr>
          <a:xfrm>
            <a:off x="467544" y="1268760"/>
            <a:ext cx="7854696" cy="936104"/>
          </a:xfrm>
        </p:spPr>
        <p:txBody>
          <a:bodyPr/>
          <a:lstStyle/>
          <a:p>
            <a:pPr algn="ctr"/>
            <a:r>
              <a:rPr lang="it-IT" b="1" dirty="0" smtClean="0">
                <a:solidFill>
                  <a:srgbClr val="FF0000"/>
                </a:solidFill>
              </a:rPr>
              <a:t>Impariamo a proteggerci</a:t>
            </a:r>
          </a:p>
          <a:p>
            <a:endParaRPr lang="it-IT" dirty="0"/>
          </a:p>
        </p:txBody>
      </p:sp>
      <p:sp>
        <p:nvSpPr>
          <p:cNvPr id="10" name="CasellaDiTesto 9"/>
          <p:cNvSpPr txBox="1"/>
          <p:nvPr/>
        </p:nvSpPr>
        <p:spPr>
          <a:xfrm>
            <a:off x="323528" y="4437112"/>
            <a:ext cx="8496944" cy="1938992"/>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Sono tanti i ragazzi </a:t>
            </a:r>
            <a:r>
              <a:rPr lang="it-IT" sz="2000" dirty="0">
                <a:solidFill>
                  <a:srgbClr val="0070C0"/>
                </a:solidFill>
              </a:rPr>
              <a:t>che pensano “</a:t>
            </a:r>
            <a:r>
              <a:rPr lang="it-IT" sz="2000" i="1" dirty="0">
                <a:solidFill>
                  <a:srgbClr val="0070C0"/>
                </a:solidFill>
              </a:rPr>
              <a:t>tanto non capiterà a me</a:t>
            </a:r>
            <a:r>
              <a:rPr lang="it-IT" sz="2000" dirty="0">
                <a:solidFill>
                  <a:srgbClr val="0070C0"/>
                </a:solidFill>
              </a:rPr>
              <a:t>”, e rischiano moltissimo avendo rapporti non </a:t>
            </a:r>
            <a:r>
              <a:rPr lang="it-IT" sz="2000" dirty="0" smtClean="0">
                <a:solidFill>
                  <a:srgbClr val="0070C0"/>
                </a:solidFill>
              </a:rPr>
              <a:t>protetti. </a:t>
            </a:r>
          </a:p>
          <a:p>
            <a:pPr algn="just"/>
            <a:r>
              <a:rPr lang="it-IT" sz="2000" b="1" dirty="0" smtClean="0">
                <a:solidFill>
                  <a:srgbClr val="FF0000"/>
                </a:solidFill>
              </a:rPr>
              <a:t>Per </a:t>
            </a:r>
            <a:r>
              <a:rPr lang="it-IT" sz="2000" b="1" dirty="0">
                <a:solidFill>
                  <a:srgbClr val="FF0000"/>
                </a:solidFill>
              </a:rPr>
              <a:t>questo</a:t>
            </a:r>
            <a:r>
              <a:rPr lang="it-IT" sz="2000" dirty="0">
                <a:solidFill>
                  <a:srgbClr val="0070C0"/>
                </a:solidFill>
              </a:rPr>
              <a:t> </a:t>
            </a:r>
            <a:r>
              <a:rPr lang="it-IT" sz="2000" dirty="0" err="1">
                <a:solidFill>
                  <a:srgbClr val="0070C0"/>
                </a:solidFill>
              </a:rPr>
              <a:t>Skuola.net</a:t>
            </a:r>
            <a:r>
              <a:rPr lang="it-IT" sz="2000" dirty="0">
                <a:solidFill>
                  <a:srgbClr val="0070C0"/>
                </a:solidFill>
              </a:rPr>
              <a:t>, in collaborazione con </a:t>
            </a:r>
            <a:r>
              <a:rPr lang="it-IT" sz="2000" dirty="0" err="1">
                <a:solidFill>
                  <a:srgbClr val="0070C0"/>
                </a:solidFill>
              </a:rPr>
              <a:t>Durex</a:t>
            </a:r>
            <a:r>
              <a:rPr lang="it-IT" sz="2000" dirty="0">
                <a:solidFill>
                  <a:srgbClr val="0070C0"/>
                </a:solidFill>
              </a:rPr>
              <a:t>, ha organizzato un tour nelle scuole per diffondere l’educazione sessuale e per spiegare agli studenti tutto quello che c’è da sapere su MST, contraccezione, educazione all’affettività e difesa della propria </a:t>
            </a:r>
            <a:r>
              <a:rPr lang="it-IT" sz="2000" dirty="0" smtClean="0">
                <a:solidFill>
                  <a:srgbClr val="0070C0"/>
                </a:solidFill>
              </a:rPr>
              <a:t>intimità</a:t>
            </a:r>
            <a:endParaRPr lang="it-IT" sz="2000" dirty="0">
              <a:solidFill>
                <a:srgbClr val="0070C0"/>
              </a:solidFill>
            </a:endParaRPr>
          </a:p>
        </p:txBody>
      </p:sp>
      <p:pic>
        <p:nvPicPr>
          <p:cNvPr id="11" name="Immagine 10" descr="ms12.jpg"/>
          <p:cNvPicPr>
            <a:picLocks noChangeAspect="1"/>
          </p:cNvPicPr>
          <p:nvPr/>
        </p:nvPicPr>
        <p:blipFill>
          <a:blip r:embed="rId2" cstate="print"/>
          <a:stretch>
            <a:fillRect/>
          </a:stretch>
        </p:blipFill>
        <p:spPr>
          <a:xfrm>
            <a:off x="2555776" y="1916832"/>
            <a:ext cx="3679097" cy="2448272"/>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20</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La Gonorrea</a:t>
            </a:r>
            <a:endParaRPr lang="it-IT" sz="2400" b="1" dirty="0">
              <a:solidFill>
                <a:srgbClr val="FF0000"/>
              </a:solidFill>
            </a:endParaRPr>
          </a:p>
        </p:txBody>
      </p:sp>
      <p:sp>
        <p:nvSpPr>
          <p:cNvPr id="10" name="CasellaDiTesto 9"/>
          <p:cNvSpPr txBox="1"/>
          <p:nvPr/>
        </p:nvSpPr>
        <p:spPr>
          <a:xfrm>
            <a:off x="3995936" y="2204864"/>
            <a:ext cx="4824536" cy="4154984"/>
          </a:xfrm>
          <a:prstGeom prst="rect">
            <a:avLst/>
          </a:prstGeom>
          <a:solidFill>
            <a:srgbClr val="FFFF00"/>
          </a:solidFill>
          <a:ln w="25400">
            <a:solidFill>
              <a:srgbClr val="FF0000"/>
            </a:solidFill>
          </a:ln>
        </p:spPr>
        <p:txBody>
          <a:bodyPr wrap="square" rtlCol="0">
            <a:spAutoFit/>
          </a:bodyPr>
          <a:lstStyle/>
          <a:p>
            <a:pPr lvl="0" algn="just"/>
            <a:r>
              <a:rPr lang="it-IT" sz="2400" b="1" dirty="0" smtClean="0">
                <a:solidFill>
                  <a:srgbClr val="FF0000"/>
                </a:solidFill>
              </a:rPr>
              <a:t>Si </a:t>
            </a:r>
            <a:r>
              <a:rPr lang="it-IT" sz="2400" b="1" dirty="0">
                <a:solidFill>
                  <a:srgbClr val="FF0000"/>
                </a:solidFill>
              </a:rPr>
              <a:t>localizza </a:t>
            </a:r>
            <a:r>
              <a:rPr lang="it-IT" sz="2400" dirty="0">
                <a:solidFill>
                  <a:srgbClr val="0070C0"/>
                </a:solidFill>
              </a:rPr>
              <a:t>nella maggior parte dei casi nell’uretra nel maschio e nel canale cervicale dell'utero nella donna. </a:t>
            </a:r>
            <a:endParaRPr lang="it-IT" sz="2400" dirty="0" smtClean="0">
              <a:solidFill>
                <a:srgbClr val="0070C0"/>
              </a:solidFill>
            </a:endParaRPr>
          </a:p>
          <a:p>
            <a:pPr lvl="0" algn="just"/>
            <a:r>
              <a:rPr lang="it-IT" sz="2400" b="1" dirty="0" smtClean="0">
                <a:solidFill>
                  <a:srgbClr val="FF0000"/>
                </a:solidFill>
              </a:rPr>
              <a:t>Si </a:t>
            </a:r>
            <a:r>
              <a:rPr lang="it-IT" sz="2400" b="1" dirty="0">
                <a:solidFill>
                  <a:srgbClr val="FF0000"/>
                </a:solidFill>
              </a:rPr>
              <a:t>manifesta </a:t>
            </a:r>
            <a:r>
              <a:rPr lang="it-IT" sz="2400" dirty="0">
                <a:solidFill>
                  <a:srgbClr val="0070C0"/>
                </a:solidFill>
              </a:rPr>
              <a:t>con secrezioni, bruciori e dolori in particolare al momento di urinare. </a:t>
            </a:r>
            <a:endParaRPr lang="it-IT" sz="2400" dirty="0" smtClean="0">
              <a:solidFill>
                <a:srgbClr val="0070C0"/>
              </a:solidFill>
            </a:endParaRPr>
          </a:p>
          <a:p>
            <a:pPr lvl="0" algn="just"/>
            <a:r>
              <a:rPr lang="it-IT" sz="2400" b="1" dirty="0" smtClean="0">
                <a:solidFill>
                  <a:srgbClr val="FF0000"/>
                </a:solidFill>
              </a:rPr>
              <a:t>La </a:t>
            </a:r>
            <a:r>
              <a:rPr lang="it-IT" sz="2400" b="1" dirty="0">
                <a:solidFill>
                  <a:srgbClr val="FF0000"/>
                </a:solidFill>
              </a:rPr>
              <a:t>Gonorrea</a:t>
            </a:r>
            <a:r>
              <a:rPr lang="it-IT" sz="2400" dirty="0">
                <a:solidFill>
                  <a:srgbClr val="0070C0"/>
                </a:solidFill>
              </a:rPr>
              <a:t>, se non viene curata, può portare a ulteriori complicanze: per questo è bene non trascurare questi sintomi!</a:t>
            </a:r>
          </a:p>
        </p:txBody>
      </p:sp>
      <p:pic>
        <p:nvPicPr>
          <p:cNvPr id="9" name="Immagine 8" descr="ms28.jpg"/>
          <p:cNvPicPr>
            <a:picLocks noChangeAspect="1"/>
          </p:cNvPicPr>
          <p:nvPr/>
        </p:nvPicPr>
        <p:blipFill>
          <a:blip r:embed="rId2" cstate="print"/>
          <a:stretch>
            <a:fillRect/>
          </a:stretch>
        </p:blipFill>
        <p:spPr>
          <a:xfrm>
            <a:off x="467544" y="2996952"/>
            <a:ext cx="3327056" cy="266429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21</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Herpes genitale</a:t>
            </a:r>
            <a:endParaRPr lang="it-IT" sz="2400" b="1" dirty="0">
              <a:solidFill>
                <a:srgbClr val="FF0000"/>
              </a:solidFill>
            </a:endParaRPr>
          </a:p>
        </p:txBody>
      </p:sp>
      <p:sp>
        <p:nvSpPr>
          <p:cNvPr id="10" name="CasellaDiTesto 9"/>
          <p:cNvSpPr txBox="1"/>
          <p:nvPr/>
        </p:nvSpPr>
        <p:spPr>
          <a:xfrm>
            <a:off x="467544" y="2060848"/>
            <a:ext cx="4824536" cy="4093428"/>
          </a:xfrm>
          <a:prstGeom prst="rect">
            <a:avLst/>
          </a:prstGeom>
          <a:solidFill>
            <a:srgbClr val="FFFF00"/>
          </a:solidFill>
          <a:ln w="25400">
            <a:solidFill>
              <a:srgbClr val="FF0000"/>
            </a:solidFill>
          </a:ln>
        </p:spPr>
        <p:txBody>
          <a:bodyPr wrap="square" rtlCol="0">
            <a:spAutoFit/>
          </a:bodyPr>
          <a:lstStyle/>
          <a:p>
            <a:pPr lvl="0" algn="just"/>
            <a:r>
              <a:rPr lang="it-IT" sz="2000" b="1" dirty="0" smtClean="0">
                <a:solidFill>
                  <a:srgbClr val="FF0000"/>
                </a:solidFill>
              </a:rPr>
              <a:t>Si </a:t>
            </a:r>
            <a:r>
              <a:rPr lang="it-IT" sz="2000" b="1" dirty="0">
                <a:solidFill>
                  <a:srgbClr val="FF0000"/>
                </a:solidFill>
              </a:rPr>
              <a:t>può riconoscere </a:t>
            </a:r>
            <a:r>
              <a:rPr lang="it-IT" sz="2000" dirty="0">
                <a:solidFill>
                  <a:srgbClr val="0070C0"/>
                </a:solidFill>
              </a:rPr>
              <a:t>per le lesioni e vescicole dolorose, che si sviluppano nell’area vulvo-vaginale, sul pene, intorno all’ano, su natiche e cosce, con andamento ciclico (cioè, ogni 10 o 15 giorni</a:t>
            </a:r>
            <a:r>
              <a:rPr lang="it-IT" sz="2000" dirty="0" smtClean="0">
                <a:solidFill>
                  <a:srgbClr val="0070C0"/>
                </a:solidFill>
              </a:rPr>
              <a:t>). </a:t>
            </a:r>
          </a:p>
          <a:p>
            <a:pPr lvl="0" algn="just"/>
            <a:r>
              <a:rPr lang="it-IT" sz="2000" b="1" dirty="0" smtClean="0">
                <a:solidFill>
                  <a:srgbClr val="FF0000"/>
                </a:solidFill>
              </a:rPr>
              <a:t>Può </a:t>
            </a:r>
            <a:r>
              <a:rPr lang="it-IT" sz="2000" b="1" dirty="0">
                <a:solidFill>
                  <a:srgbClr val="FF0000"/>
                </a:solidFill>
              </a:rPr>
              <a:t>capitare tuttavia </a:t>
            </a:r>
            <a:r>
              <a:rPr lang="it-IT" sz="2000" dirty="0">
                <a:solidFill>
                  <a:srgbClr val="0070C0"/>
                </a:solidFill>
              </a:rPr>
              <a:t>che le lesioni non siano particolarmente evidenti, o che si presenti in maniera asintomatica. </a:t>
            </a:r>
            <a:endParaRPr lang="it-IT" sz="2000" dirty="0" smtClean="0">
              <a:solidFill>
                <a:srgbClr val="0070C0"/>
              </a:solidFill>
            </a:endParaRPr>
          </a:p>
          <a:p>
            <a:pPr lvl="0" algn="just"/>
            <a:r>
              <a:rPr lang="it-IT" sz="2000" b="1" dirty="0" smtClean="0">
                <a:solidFill>
                  <a:srgbClr val="FF0000"/>
                </a:solidFill>
              </a:rPr>
              <a:t>A </a:t>
            </a:r>
            <a:r>
              <a:rPr lang="it-IT" sz="2000" b="1" dirty="0">
                <a:solidFill>
                  <a:srgbClr val="FF0000"/>
                </a:solidFill>
              </a:rPr>
              <a:t>causarlo </a:t>
            </a:r>
            <a:r>
              <a:rPr lang="it-IT" sz="2000" dirty="0">
                <a:solidFill>
                  <a:srgbClr val="0070C0"/>
                </a:solidFill>
              </a:rPr>
              <a:t>sono due ceppi di virus: l'Herpes simplex tipo 2 (l’HSV-2) e, sebbene più raramente, l’Herpes simplex tipo 1 (HSV-1), responsabile dell’Herpes labiale.</a:t>
            </a:r>
          </a:p>
        </p:txBody>
      </p:sp>
      <p:pic>
        <p:nvPicPr>
          <p:cNvPr id="11" name="Immagine 10" descr="ms29.jpg"/>
          <p:cNvPicPr>
            <a:picLocks noChangeAspect="1"/>
          </p:cNvPicPr>
          <p:nvPr/>
        </p:nvPicPr>
        <p:blipFill>
          <a:blip r:embed="rId2" cstate="print"/>
          <a:stretch>
            <a:fillRect/>
          </a:stretch>
        </p:blipFill>
        <p:spPr>
          <a:xfrm>
            <a:off x="5508104" y="2492896"/>
            <a:ext cx="3168352" cy="3168352"/>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22</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Tricomoniasi</a:t>
            </a:r>
            <a:endParaRPr lang="it-IT" sz="2400" b="1" dirty="0">
              <a:solidFill>
                <a:srgbClr val="FF0000"/>
              </a:solidFill>
            </a:endParaRPr>
          </a:p>
        </p:txBody>
      </p:sp>
      <p:sp>
        <p:nvSpPr>
          <p:cNvPr id="10" name="CasellaDiTesto 9"/>
          <p:cNvSpPr txBox="1"/>
          <p:nvPr/>
        </p:nvSpPr>
        <p:spPr>
          <a:xfrm>
            <a:off x="3923928" y="1988840"/>
            <a:ext cx="4824536" cy="4524315"/>
          </a:xfrm>
          <a:prstGeom prst="rect">
            <a:avLst/>
          </a:prstGeom>
          <a:solidFill>
            <a:srgbClr val="FFFF00"/>
          </a:solidFill>
          <a:ln w="25400">
            <a:solidFill>
              <a:srgbClr val="FF0000"/>
            </a:solidFill>
          </a:ln>
        </p:spPr>
        <p:txBody>
          <a:bodyPr wrap="square" rtlCol="0">
            <a:spAutoFit/>
          </a:bodyPr>
          <a:lstStyle/>
          <a:p>
            <a:pPr lvl="0" algn="just"/>
            <a:r>
              <a:rPr lang="it-IT" sz="2400" b="1" dirty="0" smtClean="0">
                <a:solidFill>
                  <a:srgbClr val="FF0000"/>
                </a:solidFill>
              </a:rPr>
              <a:t>Molto </a:t>
            </a:r>
            <a:r>
              <a:rPr lang="it-IT" sz="2400" b="1" dirty="0">
                <a:solidFill>
                  <a:srgbClr val="FF0000"/>
                </a:solidFill>
              </a:rPr>
              <a:t>contagiosa, </a:t>
            </a:r>
            <a:r>
              <a:rPr lang="it-IT" sz="2400" dirty="0">
                <a:solidFill>
                  <a:srgbClr val="0070C0"/>
                </a:solidFill>
              </a:rPr>
              <a:t>colpisce soprattutto le donne, mentre tra gli uomini è più rara e asintomatica</a:t>
            </a:r>
            <a:r>
              <a:rPr lang="it-IT" sz="2400" dirty="0" smtClean="0">
                <a:solidFill>
                  <a:srgbClr val="0070C0"/>
                </a:solidFill>
              </a:rPr>
              <a:t>.</a:t>
            </a:r>
          </a:p>
          <a:p>
            <a:pPr lvl="0" algn="just"/>
            <a:r>
              <a:rPr lang="it-IT" sz="2400" b="1" dirty="0" smtClean="0">
                <a:solidFill>
                  <a:srgbClr val="FF0000"/>
                </a:solidFill>
              </a:rPr>
              <a:t>Causata</a:t>
            </a:r>
            <a:r>
              <a:rPr lang="it-IT" sz="2400" dirty="0" smtClean="0">
                <a:solidFill>
                  <a:srgbClr val="0070C0"/>
                </a:solidFill>
              </a:rPr>
              <a:t> </a:t>
            </a:r>
            <a:r>
              <a:rPr lang="it-IT" sz="2400" dirty="0">
                <a:solidFill>
                  <a:srgbClr val="0070C0"/>
                </a:solidFill>
              </a:rPr>
              <a:t>da un protozoo (organismo composto da un’unica cellula), nelle donne provoca perdite vaginali e irritazione. </a:t>
            </a:r>
            <a:endParaRPr lang="it-IT" sz="2400" dirty="0" smtClean="0">
              <a:solidFill>
                <a:srgbClr val="0070C0"/>
              </a:solidFill>
            </a:endParaRPr>
          </a:p>
          <a:p>
            <a:pPr lvl="0" algn="just"/>
            <a:r>
              <a:rPr lang="it-IT" sz="2400" b="1" dirty="0" smtClean="0">
                <a:solidFill>
                  <a:srgbClr val="FF0000"/>
                </a:solidFill>
              </a:rPr>
              <a:t>Si </a:t>
            </a:r>
            <a:r>
              <a:rPr lang="it-IT" sz="2400" b="1" dirty="0">
                <a:solidFill>
                  <a:srgbClr val="FF0000"/>
                </a:solidFill>
              </a:rPr>
              <a:t>trasmette </a:t>
            </a:r>
            <a:r>
              <a:rPr lang="it-IT" sz="2400" dirty="0">
                <a:solidFill>
                  <a:srgbClr val="0070C0"/>
                </a:solidFill>
              </a:rPr>
              <a:t>per via sessuale, ma anche il contatto con indumenti intimi può essere una via di contagio.</a:t>
            </a:r>
          </a:p>
        </p:txBody>
      </p:sp>
      <p:pic>
        <p:nvPicPr>
          <p:cNvPr id="9" name="Immagine 8" descr="ms30.jpg"/>
          <p:cNvPicPr>
            <a:picLocks noChangeAspect="1"/>
          </p:cNvPicPr>
          <p:nvPr/>
        </p:nvPicPr>
        <p:blipFill>
          <a:blip r:embed="rId2" cstate="print"/>
          <a:stretch>
            <a:fillRect/>
          </a:stretch>
        </p:blipFill>
        <p:spPr>
          <a:xfrm>
            <a:off x="323528" y="3140968"/>
            <a:ext cx="3460242" cy="194421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23</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Pediculosi del pube (piattole)</a:t>
            </a:r>
            <a:endParaRPr lang="it-IT" sz="2400" b="1" dirty="0">
              <a:solidFill>
                <a:srgbClr val="FF0000"/>
              </a:solidFill>
            </a:endParaRPr>
          </a:p>
        </p:txBody>
      </p:sp>
      <p:sp>
        <p:nvSpPr>
          <p:cNvPr id="10" name="CasellaDiTesto 9"/>
          <p:cNvSpPr txBox="1"/>
          <p:nvPr/>
        </p:nvSpPr>
        <p:spPr>
          <a:xfrm>
            <a:off x="467544" y="2060848"/>
            <a:ext cx="4824536" cy="3785652"/>
          </a:xfrm>
          <a:prstGeom prst="rect">
            <a:avLst/>
          </a:prstGeom>
          <a:solidFill>
            <a:srgbClr val="FFFF00"/>
          </a:solidFill>
          <a:ln w="25400">
            <a:solidFill>
              <a:srgbClr val="FF0000"/>
            </a:solidFill>
          </a:ln>
        </p:spPr>
        <p:txBody>
          <a:bodyPr wrap="square" rtlCol="0">
            <a:spAutoFit/>
          </a:bodyPr>
          <a:lstStyle/>
          <a:p>
            <a:pPr lvl="0" algn="just"/>
            <a:r>
              <a:rPr lang="it-IT" sz="2400" b="1" dirty="0" smtClean="0">
                <a:solidFill>
                  <a:srgbClr val="FF0000"/>
                </a:solidFill>
              </a:rPr>
              <a:t>La </a:t>
            </a:r>
            <a:r>
              <a:rPr lang="it-IT" sz="2400" b="1" dirty="0">
                <a:solidFill>
                  <a:srgbClr val="FF0000"/>
                </a:solidFill>
              </a:rPr>
              <a:t>malattia è causata </a:t>
            </a:r>
            <a:r>
              <a:rPr lang="it-IT" sz="2400" dirty="0">
                <a:solidFill>
                  <a:srgbClr val="0070C0"/>
                </a:solidFill>
              </a:rPr>
              <a:t>da un insetto parassita dell’uomo, volgarmente chiamato “piattola”, che si riproduce nella zona del pube, ma può infettare anche altre parti (es. ascelle, peli del corpo</a:t>
            </a:r>
            <a:r>
              <a:rPr lang="it-IT" sz="2400" dirty="0" smtClean="0">
                <a:solidFill>
                  <a:srgbClr val="0070C0"/>
                </a:solidFill>
              </a:rPr>
              <a:t>).</a:t>
            </a:r>
          </a:p>
          <a:p>
            <a:pPr lvl="0" algn="just"/>
            <a:r>
              <a:rPr lang="it-IT" sz="2400" b="1" dirty="0" smtClean="0">
                <a:solidFill>
                  <a:srgbClr val="FF0000"/>
                </a:solidFill>
              </a:rPr>
              <a:t>Questi </a:t>
            </a:r>
            <a:r>
              <a:rPr lang="it-IT" sz="2400" b="1" dirty="0">
                <a:solidFill>
                  <a:srgbClr val="FF0000"/>
                </a:solidFill>
              </a:rPr>
              <a:t>parassiti </a:t>
            </a:r>
            <a:r>
              <a:rPr lang="it-IT" sz="2400" dirty="0">
                <a:solidFill>
                  <a:srgbClr val="0070C0"/>
                </a:solidFill>
              </a:rPr>
              <a:t>provocano prurito e possono essere visibili all’occhio nudo, ma con le adeguate cure sono facilmente eliminabili.</a:t>
            </a:r>
          </a:p>
        </p:txBody>
      </p:sp>
      <p:pic>
        <p:nvPicPr>
          <p:cNvPr id="11" name="Immagine 10" descr="ms31.jpg"/>
          <p:cNvPicPr>
            <a:picLocks noChangeAspect="1"/>
          </p:cNvPicPr>
          <p:nvPr/>
        </p:nvPicPr>
        <p:blipFill>
          <a:blip r:embed="rId2" cstate="print"/>
          <a:stretch>
            <a:fillRect/>
          </a:stretch>
        </p:blipFill>
        <p:spPr>
          <a:xfrm>
            <a:off x="5436096" y="2564904"/>
            <a:ext cx="3456384" cy="2707954"/>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24</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Sifilide</a:t>
            </a:r>
            <a:endParaRPr lang="it-IT" sz="2400" b="1" dirty="0">
              <a:solidFill>
                <a:srgbClr val="FF0000"/>
              </a:solidFill>
            </a:endParaRPr>
          </a:p>
        </p:txBody>
      </p:sp>
      <p:sp>
        <p:nvSpPr>
          <p:cNvPr id="10" name="CasellaDiTesto 9"/>
          <p:cNvSpPr txBox="1"/>
          <p:nvPr/>
        </p:nvSpPr>
        <p:spPr>
          <a:xfrm>
            <a:off x="3707904" y="1844824"/>
            <a:ext cx="5112568" cy="4524315"/>
          </a:xfrm>
          <a:prstGeom prst="rect">
            <a:avLst/>
          </a:prstGeom>
          <a:solidFill>
            <a:srgbClr val="FFFF00"/>
          </a:solidFill>
          <a:ln w="25400">
            <a:solidFill>
              <a:srgbClr val="FF0000"/>
            </a:solidFill>
          </a:ln>
        </p:spPr>
        <p:txBody>
          <a:bodyPr wrap="square" rtlCol="0">
            <a:spAutoFit/>
          </a:bodyPr>
          <a:lstStyle/>
          <a:p>
            <a:pPr lvl="0" algn="just"/>
            <a:r>
              <a:rPr lang="it-IT" sz="2400" b="1" dirty="0" smtClean="0">
                <a:solidFill>
                  <a:srgbClr val="FF0000"/>
                </a:solidFill>
              </a:rPr>
              <a:t>Una </a:t>
            </a:r>
            <a:r>
              <a:rPr lang="it-IT" sz="2400" b="1" dirty="0">
                <a:solidFill>
                  <a:srgbClr val="FF0000"/>
                </a:solidFill>
              </a:rPr>
              <a:t>delle più gravi malattie sessuali</a:t>
            </a:r>
            <a:r>
              <a:rPr lang="it-IT" sz="2400" dirty="0">
                <a:solidFill>
                  <a:srgbClr val="0070C0"/>
                </a:solidFill>
              </a:rPr>
              <a:t>, è causata da un batterio che si riproduce nelle mucose genitali e nella bocca. </a:t>
            </a:r>
            <a:endParaRPr lang="it-IT" sz="2400" dirty="0" smtClean="0">
              <a:solidFill>
                <a:srgbClr val="0070C0"/>
              </a:solidFill>
            </a:endParaRPr>
          </a:p>
          <a:p>
            <a:pPr lvl="0" algn="just"/>
            <a:r>
              <a:rPr lang="it-IT" sz="2400" b="1" dirty="0" smtClean="0">
                <a:solidFill>
                  <a:srgbClr val="FF0000"/>
                </a:solidFill>
              </a:rPr>
              <a:t>Si </a:t>
            </a:r>
            <a:r>
              <a:rPr lang="it-IT" sz="2400" b="1" dirty="0">
                <a:solidFill>
                  <a:srgbClr val="FF0000"/>
                </a:solidFill>
              </a:rPr>
              <a:t>manifesta </a:t>
            </a:r>
            <a:r>
              <a:rPr lang="it-IT" sz="2400" dirty="0">
                <a:solidFill>
                  <a:srgbClr val="0070C0"/>
                </a:solidFill>
              </a:rPr>
              <a:t>con lesioni tondeggianti che tendono a scomparire da sole dopo qualche tempo, senza che però il batterio sia effettivamente debellato: per questo è necessario intervenire subito. </a:t>
            </a:r>
            <a:endParaRPr lang="it-IT" sz="2400" dirty="0" smtClean="0">
              <a:solidFill>
                <a:srgbClr val="0070C0"/>
              </a:solidFill>
            </a:endParaRPr>
          </a:p>
          <a:p>
            <a:pPr lvl="0" algn="just"/>
            <a:r>
              <a:rPr lang="it-IT" sz="2400" b="1" dirty="0" smtClean="0">
                <a:solidFill>
                  <a:srgbClr val="FF0000"/>
                </a:solidFill>
              </a:rPr>
              <a:t>Se </a:t>
            </a:r>
            <a:r>
              <a:rPr lang="it-IT" sz="2400" b="1" dirty="0">
                <a:solidFill>
                  <a:srgbClr val="FF0000"/>
                </a:solidFill>
              </a:rPr>
              <a:t>sottovalutata</a:t>
            </a:r>
            <a:r>
              <a:rPr lang="it-IT" sz="2400" dirty="0">
                <a:solidFill>
                  <a:srgbClr val="0070C0"/>
                </a:solidFill>
              </a:rPr>
              <a:t>, infatti, la malattia può avere complicazioni anche gravi.</a:t>
            </a:r>
          </a:p>
        </p:txBody>
      </p:sp>
      <p:pic>
        <p:nvPicPr>
          <p:cNvPr id="9" name="Immagine 8" descr="ms32.jpg"/>
          <p:cNvPicPr>
            <a:picLocks noChangeAspect="1"/>
          </p:cNvPicPr>
          <p:nvPr/>
        </p:nvPicPr>
        <p:blipFill>
          <a:blip r:embed="rId2" cstate="print"/>
          <a:stretch>
            <a:fillRect/>
          </a:stretch>
        </p:blipFill>
        <p:spPr>
          <a:xfrm>
            <a:off x="251520" y="2996952"/>
            <a:ext cx="3240360" cy="2019520"/>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25</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Come difendersi dalle MST?</a:t>
            </a:r>
            <a:endParaRPr lang="it-IT" sz="2400" dirty="0">
              <a:solidFill>
                <a:srgbClr val="FF0000"/>
              </a:solidFill>
            </a:endParaRPr>
          </a:p>
        </p:txBody>
      </p:sp>
      <p:sp>
        <p:nvSpPr>
          <p:cNvPr id="11" name="CasellaDiTesto 10"/>
          <p:cNvSpPr txBox="1"/>
          <p:nvPr/>
        </p:nvSpPr>
        <p:spPr>
          <a:xfrm>
            <a:off x="395536" y="2132856"/>
            <a:ext cx="4968552" cy="4093428"/>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Ora che conosciamo meglio</a:t>
            </a:r>
            <a:r>
              <a:rPr lang="it-IT" sz="2000" dirty="0">
                <a:solidFill>
                  <a:srgbClr val="0070C0"/>
                </a:solidFill>
              </a:rPr>
              <a:t> quali sono e come si manifestano le principali malattie trasmesse per via sessuale, veniamo alla questione più importante: come evitarle</a:t>
            </a:r>
            <a:r>
              <a:rPr lang="it-IT" sz="2000" dirty="0" smtClean="0">
                <a:solidFill>
                  <a:srgbClr val="0070C0"/>
                </a:solidFill>
              </a:rPr>
              <a:t>?</a:t>
            </a:r>
          </a:p>
          <a:p>
            <a:pPr algn="just"/>
            <a:r>
              <a:rPr lang="it-IT" sz="2000" b="1" dirty="0" smtClean="0">
                <a:solidFill>
                  <a:srgbClr val="FF0000"/>
                </a:solidFill>
              </a:rPr>
              <a:t>Il </a:t>
            </a:r>
            <a:r>
              <a:rPr lang="it-IT" sz="2000" b="1" dirty="0">
                <a:solidFill>
                  <a:srgbClr val="FF0000"/>
                </a:solidFill>
              </a:rPr>
              <a:t>metodo più efficace </a:t>
            </a:r>
            <a:r>
              <a:rPr lang="it-IT" sz="2000" dirty="0" smtClean="0">
                <a:solidFill>
                  <a:srgbClr val="0070C0"/>
                </a:solidFill>
              </a:rPr>
              <a:t>è,  ovviamente, proteggersi. </a:t>
            </a:r>
          </a:p>
          <a:p>
            <a:pPr algn="just"/>
            <a:r>
              <a:rPr lang="it-IT" sz="2000" b="1" dirty="0" smtClean="0">
                <a:solidFill>
                  <a:srgbClr val="FF0000"/>
                </a:solidFill>
              </a:rPr>
              <a:t>E’ importante</a:t>
            </a:r>
            <a:r>
              <a:rPr lang="it-IT" sz="2000" dirty="0" smtClean="0">
                <a:solidFill>
                  <a:srgbClr val="0070C0"/>
                </a:solidFill>
              </a:rPr>
              <a:t> essere informati sulle differenti patologie e su come si diffondono, oltre a conoscere in maniera approfondita il tuo stato di salute. </a:t>
            </a:r>
          </a:p>
          <a:p>
            <a:pPr algn="just"/>
            <a:r>
              <a:rPr lang="it-IT" sz="2000" b="1" dirty="0" smtClean="0">
                <a:solidFill>
                  <a:srgbClr val="FF0000"/>
                </a:solidFill>
              </a:rPr>
              <a:t>Questo ti farà diventare</a:t>
            </a:r>
            <a:r>
              <a:rPr lang="it-IT" sz="2000" dirty="0" smtClean="0">
                <a:solidFill>
                  <a:srgbClr val="0070C0"/>
                </a:solidFill>
              </a:rPr>
              <a:t> più consapevole e ti aiuterà ad avere una vita sessuale sicura e responsabile.</a:t>
            </a:r>
            <a:endParaRPr lang="it-IT" dirty="0">
              <a:solidFill>
                <a:srgbClr val="0070C0"/>
              </a:solidFill>
            </a:endParaRPr>
          </a:p>
        </p:txBody>
      </p:sp>
      <p:pic>
        <p:nvPicPr>
          <p:cNvPr id="12" name="Immagine 11" descr="ms3.jpg"/>
          <p:cNvPicPr>
            <a:picLocks noChangeAspect="1"/>
          </p:cNvPicPr>
          <p:nvPr/>
        </p:nvPicPr>
        <p:blipFill>
          <a:blip r:embed="rId2" cstate="print"/>
          <a:stretch>
            <a:fillRect/>
          </a:stretch>
        </p:blipFill>
        <p:spPr>
          <a:xfrm>
            <a:off x="5508104" y="3140968"/>
            <a:ext cx="3468386" cy="2088232"/>
          </a:xfrm>
          <a:prstGeom prst="rect">
            <a:avLst/>
          </a:prstGeom>
          <a:ln w="381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 calcmode="lin" valueType="num">
                                      <p:cBhvr>
                                        <p:cTn id="16" dur="500" fill="hold"/>
                                        <p:tgtEl>
                                          <p:spTgt spid="12"/>
                                        </p:tgtEl>
                                        <p:attrNameLst>
                                          <p:attrName>style.rotation</p:attrName>
                                        </p:attrNameLst>
                                      </p:cBhvr>
                                      <p:tavLst>
                                        <p:tav tm="0">
                                          <p:val>
                                            <p:fltVal val="360"/>
                                          </p:val>
                                        </p:tav>
                                        <p:tav tm="100000">
                                          <p:val>
                                            <p:fltVal val="0"/>
                                          </p:val>
                                        </p:tav>
                                      </p:tavLst>
                                    </p:anim>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fade">
                                      <p:cBhvr>
                                        <p:cTn id="22" dur="1000"/>
                                        <p:tgtEl>
                                          <p:spTgt spid="11">
                                            <p:txEl>
                                              <p:pRg st="0" end="0"/>
                                            </p:txEl>
                                          </p:spTgt>
                                        </p:tgtEl>
                                      </p:cBhvr>
                                    </p:animEffect>
                                    <p:anim calcmode="lin" valueType="num">
                                      <p:cBhvr>
                                        <p:cTn id="23"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Effect transition="in" filter="fade">
                                      <p:cBhvr>
                                        <p:cTn id="29" dur="1000"/>
                                        <p:tgtEl>
                                          <p:spTgt spid="11">
                                            <p:txEl>
                                              <p:pRg st="1" end="1"/>
                                            </p:txEl>
                                          </p:spTgt>
                                        </p:tgtEl>
                                      </p:cBhvr>
                                    </p:animEffect>
                                    <p:anim calcmode="lin" valueType="num">
                                      <p:cBhvr>
                                        <p:cTn id="30"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1">
                                            <p:txEl>
                                              <p:pRg st="2" end="2"/>
                                            </p:txEl>
                                          </p:spTgt>
                                        </p:tgtEl>
                                        <p:attrNameLst>
                                          <p:attrName>style.visibility</p:attrName>
                                        </p:attrNameLst>
                                      </p:cBhvr>
                                      <p:to>
                                        <p:strVal val="visible"/>
                                      </p:to>
                                    </p:set>
                                    <p:animEffect transition="in" filter="fade">
                                      <p:cBhvr>
                                        <p:cTn id="36" dur="1000"/>
                                        <p:tgtEl>
                                          <p:spTgt spid="11">
                                            <p:txEl>
                                              <p:pRg st="2" end="2"/>
                                            </p:txEl>
                                          </p:spTgt>
                                        </p:tgtEl>
                                      </p:cBhvr>
                                    </p:animEffect>
                                    <p:anim calcmode="lin" valueType="num">
                                      <p:cBhvr>
                                        <p:cTn id="37"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animEffect transition="in" filter="fade">
                                      <p:cBhvr>
                                        <p:cTn id="43" dur="1000"/>
                                        <p:tgtEl>
                                          <p:spTgt spid="11">
                                            <p:txEl>
                                              <p:pRg st="3" end="3"/>
                                            </p:txEl>
                                          </p:spTgt>
                                        </p:tgtEl>
                                      </p:cBhvr>
                                    </p:animEffect>
                                    <p:anim calcmode="lin" valueType="num">
                                      <p:cBhvr>
                                        <p:cTn id="4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26</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400" b="1" dirty="0" smtClean="0">
                <a:solidFill>
                  <a:srgbClr val="FF0000"/>
                </a:solidFill>
              </a:rPr>
              <a:t>Dove fare il test per le MST?</a:t>
            </a:r>
            <a:endParaRPr lang="it-IT" sz="2400" b="1" dirty="0">
              <a:solidFill>
                <a:srgbClr val="FF0000"/>
              </a:solidFill>
            </a:endParaRPr>
          </a:p>
        </p:txBody>
      </p:sp>
      <p:sp>
        <p:nvSpPr>
          <p:cNvPr id="11" name="CasellaDiTesto 10"/>
          <p:cNvSpPr txBox="1"/>
          <p:nvPr/>
        </p:nvSpPr>
        <p:spPr>
          <a:xfrm>
            <a:off x="395536" y="1988840"/>
            <a:ext cx="8280920" cy="3785652"/>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Fare controlli periodici e rivolgersi subito allo specialista </a:t>
            </a:r>
            <a:r>
              <a:rPr lang="it-IT" sz="2000" dirty="0">
                <a:solidFill>
                  <a:srgbClr val="0070C0"/>
                </a:solidFill>
              </a:rPr>
              <a:t>se “qualcosa non va”, poi, deve diventare una buona e sana abitudine, visto che può evitare problemi sia a te stesso che al tuo partner. </a:t>
            </a:r>
            <a:endParaRPr lang="it-IT" sz="2000" dirty="0" smtClean="0">
              <a:solidFill>
                <a:srgbClr val="0070C0"/>
              </a:solidFill>
            </a:endParaRPr>
          </a:p>
          <a:p>
            <a:pPr algn="just"/>
            <a:r>
              <a:rPr lang="it-IT" sz="2000" b="1" dirty="0" smtClean="0">
                <a:solidFill>
                  <a:srgbClr val="FF0000"/>
                </a:solidFill>
              </a:rPr>
              <a:t>Infatti</a:t>
            </a:r>
            <a:r>
              <a:rPr lang="it-IT" sz="2000" b="1" dirty="0">
                <a:solidFill>
                  <a:srgbClr val="FF0000"/>
                </a:solidFill>
              </a:rPr>
              <a:t>,</a:t>
            </a:r>
            <a:r>
              <a:rPr lang="it-IT" sz="2000" dirty="0">
                <a:solidFill>
                  <a:srgbClr val="0070C0"/>
                </a:solidFill>
              </a:rPr>
              <a:t> la maggior parte delle MST sono facilmente curabili se non sottovalutate: affrontate nei tempi giusti, puoi impedire che degenerino in disturbi molto più gravi o fastidiosi. </a:t>
            </a:r>
            <a:endParaRPr lang="it-IT" sz="2000" dirty="0" smtClean="0">
              <a:solidFill>
                <a:srgbClr val="0070C0"/>
              </a:solidFill>
            </a:endParaRPr>
          </a:p>
          <a:p>
            <a:pPr algn="just"/>
            <a:r>
              <a:rPr lang="it-IT" sz="2000" b="1" dirty="0" smtClean="0">
                <a:solidFill>
                  <a:srgbClr val="FF0000"/>
                </a:solidFill>
              </a:rPr>
              <a:t>Per </a:t>
            </a:r>
            <a:r>
              <a:rPr lang="it-IT" sz="2000" b="1" dirty="0">
                <a:solidFill>
                  <a:srgbClr val="FF0000"/>
                </a:solidFill>
              </a:rPr>
              <a:t>questo in molte regioni italiane</a:t>
            </a:r>
            <a:r>
              <a:rPr lang="it-IT" sz="2000" dirty="0">
                <a:solidFill>
                  <a:srgbClr val="0070C0"/>
                </a:solidFill>
              </a:rPr>
              <a:t>, presso i consultori o altre strutture sanitarie preposte, è possibile sottoporsi in forma gratuita e anonima agli esami del sangue per scoprire la </a:t>
            </a:r>
            <a:r>
              <a:rPr lang="it-IT" sz="2000" dirty="0" smtClean="0">
                <a:solidFill>
                  <a:srgbClr val="0070C0"/>
                </a:solidFill>
              </a:rPr>
              <a:t>positività </a:t>
            </a:r>
            <a:r>
              <a:rPr lang="it-IT" sz="2000" dirty="0">
                <a:solidFill>
                  <a:srgbClr val="0070C0"/>
                </a:solidFill>
              </a:rPr>
              <a:t>all’HIV o ad altre MST. </a:t>
            </a:r>
            <a:endParaRPr lang="it-IT" sz="2000" dirty="0" smtClean="0">
              <a:solidFill>
                <a:srgbClr val="0070C0"/>
              </a:solidFill>
            </a:endParaRPr>
          </a:p>
          <a:p>
            <a:pPr algn="just"/>
            <a:r>
              <a:rPr lang="it-IT" sz="2000" b="1" dirty="0" smtClean="0">
                <a:solidFill>
                  <a:srgbClr val="FF0000"/>
                </a:solidFill>
              </a:rPr>
              <a:t>Maggiori </a:t>
            </a:r>
            <a:r>
              <a:rPr lang="it-IT" sz="2000" b="1" dirty="0">
                <a:solidFill>
                  <a:srgbClr val="FF0000"/>
                </a:solidFill>
              </a:rPr>
              <a:t>informazioni si possono reperire</a:t>
            </a:r>
            <a:r>
              <a:rPr lang="it-IT" sz="2000" dirty="0">
                <a:solidFill>
                  <a:srgbClr val="0070C0"/>
                </a:solidFill>
              </a:rPr>
              <a:t> chiamando il numero verde 800 861061, un numero verde messo a disposizione dall’Istituto Superiore di Sanità e operativo dalle </a:t>
            </a:r>
            <a:r>
              <a:rPr lang="it-IT" sz="2000" dirty="0" smtClean="0">
                <a:solidFill>
                  <a:srgbClr val="0070C0"/>
                </a:solidFill>
              </a:rPr>
              <a:t>13,00 </a:t>
            </a:r>
            <a:r>
              <a:rPr lang="it-IT" sz="2000" dirty="0">
                <a:solidFill>
                  <a:srgbClr val="0070C0"/>
                </a:solidFill>
              </a:rPr>
              <a:t>alle </a:t>
            </a:r>
            <a:r>
              <a:rPr lang="it-IT" sz="2000" dirty="0" smtClean="0">
                <a:solidFill>
                  <a:srgbClr val="0070C0"/>
                </a:solidFill>
              </a:rPr>
              <a:t>18,00 </a:t>
            </a:r>
            <a:r>
              <a:rPr lang="it-IT" sz="2000" dirty="0">
                <a:solidFill>
                  <a:srgbClr val="0070C0"/>
                </a:solidFill>
              </a:rPr>
              <a:t>nei giorni feriali</a:t>
            </a:r>
            <a:r>
              <a:rPr lang="it-IT" sz="2000" dirty="0" smtClean="0">
                <a:solidFill>
                  <a:srgbClr val="0070C0"/>
                </a:solidFill>
              </a:rPr>
              <a:t>.</a:t>
            </a:r>
            <a:endParaRPr lang="it-IT"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1000"/>
                                        <p:tgtEl>
                                          <p:spTgt spid="11">
                                            <p:txEl>
                                              <p:pRg st="0" end="0"/>
                                            </p:txEl>
                                          </p:spTgt>
                                        </p:tgtEl>
                                      </p:cBhvr>
                                    </p:animEffect>
                                    <p:anim calcmode="lin" valueType="num">
                                      <p:cBhvr>
                                        <p:cTn id="1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fade">
                                      <p:cBhvr>
                                        <p:cTn id="21" dur="1000"/>
                                        <p:tgtEl>
                                          <p:spTgt spid="11">
                                            <p:txEl>
                                              <p:pRg st="1" end="1"/>
                                            </p:txEl>
                                          </p:spTgt>
                                        </p:tgtEl>
                                      </p:cBhvr>
                                    </p:animEffect>
                                    <p:anim calcmode="lin" valueType="num">
                                      <p:cBhvr>
                                        <p:cTn id="22"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1000"/>
                                        <p:tgtEl>
                                          <p:spTgt spid="11">
                                            <p:txEl>
                                              <p:pRg st="2" end="2"/>
                                            </p:txEl>
                                          </p:spTgt>
                                        </p:tgtEl>
                                      </p:cBhvr>
                                    </p:animEffect>
                                    <p:anim calcmode="lin" valueType="num">
                                      <p:cBhvr>
                                        <p:cTn id="29"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1000"/>
                                        <p:tgtEl>
                                          <p:spTgt spid="11">
                                            <p:txEl>
                                              <p:pRg st="3" end="3"/>
                                            </p:txEl>
                                          </p:spTgt>
                                        </p:tgtEl>
                                      </p:cBhvr>
                                    </p:animEffect>
                                    <p:anim calcmode="lin" valueType="num">
                                      <p:cBhvr>
                                        <p:cTn id="36"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27</a:t>
            </a:fld>
            <a:endParaRPr lang="it-IT"/>
          </a:p>
        </p:txBody>
      </p:sp>
      <p:sp>
        <p:nvSpPr>
          <p:cNvPr id="8" name="Sottotitolo 7"/>
          <p:cNvSpPr>
            <a:spLocks noGrp="1"/>
          </p:cNvSpPr>
          <p:nvPr>
            <p:ph type="subTitle" idx="1"/>
          </p:nvPr>
        </p:nvSpPr>
        <p:spPr>
          <a:xfrm>
            <a:off x="467544" y="1268760"/>
            <a:ext cx="7854696" cy="504056"/>
          </a:xfrm>
        </p:spPr>
        <p:txBody>
          <a:bodyPr>
            <a:noAutofit/>
          </a:bodyPr>
          <a:lstStyle/>
          <a:p>
            <a:pPr algn="ctr"/>
            <a:r>
              <a:rPr lang="it-IT" sz="2000" b="1" dirty="0" smtClean="0">
                <a:solidFill>
                  <a:srgbClr val="FF0000"/>
                </a:solidFill>
              </a:rPr>
              <a:t>Test malattie sessualmente trasmissibili, come funziona</a:t>
            </a:r>
            <a:endParaRPr lang="it-IT" sz="2000" b="1" dirty="0">
              <a:solidFill>
                <a:srgbClr val="FF0000"/>
              </a:solidFill>
            </a:endParaRPr>
          </a:p>
        </p:txBody>
      </p:sp>
      <p:sp>
        <p:nvSpPr>
          <p:cNvPr id="11" name="CasellaDiTesto 10"/>
          <p:cNvSpPr txBox="1"/>
          <p:nvPr/>
        </p:nvSpPr>
        <p:spPr>
          <a:xfrm>
            <a:off x="323528" y="1844824"/>
            <a:ext cx="8568952" cy="4708981"/>
          </a:xfrm>
          <a:prstGeom prst="rect">
            <a:avLst/>
          </a:prstGeom>
          <a:solidFill>
            <a:srgbClr val="FFFF00"/>
          </a:solidFill>
          <a:ln w="25400">
            <a:solidFill>
              <a:srgbClr val="FF0000"/>
            </a:solidFill>
          </a:ln>
        </p:spPr>
        <p:txBody>
          <a:bodyPr wrap="square" rtlCol="0">
            <a:spAutoFit/>
          </a:bodyPr>
          <a:lstStyle/>
          <a:p>
            <a:pPr algn="just"/>
            <a:r>
              <a:rPr lang="it-IT" sz="2000" b="1" dirty="0" smtClean="0">
                <a:solidFill>
                  <a:srgbClr val="FF0000"/>
                </a:solidFill>
              </a:rPr>
              <a:t>Possono </a:t>
            </a:r>
            <a:r>
              <a:rPr lang="it-IT" sz="2000" b="1" dirty="0">
                <a:solidFill>
                  <a:srgbClr val="FF0000"/>
                </a:solidFill>
              </a:rPr>
              <a:t>verificarsi situazioni </a:t>
            </a:r>
            <a:r>
              <a:rPr lang="it-IT" sz="2000" dirty="0">
                <a:solidFill>
                  <a:srgbClr val="0070C0"/>
                </a:solidFill>
              </a:rPr>
              <a:t>in cui si ha la necessità di sapere il prima possibile se si è contratta una malattia, o in cui iniziano a comparire sintomi sospetti. </a:t>
            </a:r>
            <a:endParaRPr lang="it-IT" sz="2000" dirty="0" smtClean="0">
              <a:solidFill>
                <a:srgbClr val="0070C0"/>
              </a:solidFill>
            </a:endParaRPr>
          </a:p>
          <a:p>
            <a:pPr algn="just"/>
            <a:r>
              <a:rPr lang="it-IT" sz="2000" b="1" dirty="0" smtClean="0">
                <a:solidFill>
                  <a:srgbClr val="FF0000"/>
                </a:solidFill>
              </a:rPr>
              <a:t>In </a:t>
            </a:r>
            <a:r>
              <a:rPr lang="it-IT" sz="2000" b="1" dirty="0">
                <a:solidFill>
                  <a:srgbClr val="FF0000"/>
                </a:solidFill>
              </a:rPr>
              <a:t>questi casi</a:t>
            </a:r>
            <a:r>
              <a:rPr lang="it-IT" sz="2000" dirty="0">
                <a:solidFill>
                  <a:srgbClr val="0070C0"/>
                </a:solidFill>
              </a:rPr>
              <a:t>, spiegano gli esperti, voltarsi dall’altra parte è la cosa più sbagliata! Se prese in tempo, infatti, da molte malattie è possibile curarsi senza problemi, evitando che degenerino con sintomi o conseguenze pericolose o molto più fastidiose</a:t>
            </a:r>
            <a:r>
              <a:rPr lang="it-IT" sz="2000" dirty="0" smtClean="0">
                <a:solidFill>
                  <a:srgbClr val="0070C0"/>
                </a:solidFill>
              </a:rPr>
              <a:t>.</a:t>
            </a:r>
          </a:p>
          <a:p>
            <a:pPr algn="just"/>
            <a:r>
              <a:rPr lang="it-IT" sz="2000" b="1" dirty="0" smtClean="0">
                <a:solidFill>
                  <a:srgbClr val="FF0000"/>
                </a:solidFill>
              </a:rPr>
              <a:t>Basta </a:t>
            </a:r>
            <a:r>
              <a:rPr lang="it-IT" sz="2000" b="1" dirty="0">
                <a:solidFill>
                  <a:srgbClr val="FF0000"/>
                </a:solidFill>
              </a:rPr>
              <a:t>un test. </a:t>
            </a:r>
            <a:r>
              <a:rPr lang="it-IT" sz="2000" dirty="0">
                <a:solidFill>
                  <a:srgbClr val="0070C0"/>
                </a:solidFill>
              </a:rPr>
              <a:t>Iniziamo col dire che esistono due categorie di screening, a seconda dell’infezione su cui si vuole indagare e degli agenti infettivi responsabili del contagio (virus, batteri, funghi, protozoi). </a:t>
            </a:r>
            <a:endParaRPr lang="it-IT" sz="2000" dirty="0" smtClean="0">
              <a:solidFill>
                <a:srgbClr val="0070C0"/>
              </a:solidFill>
            </a:endParaRPr>
          </a:p>
          <a:p>
            <a:pPr algn="just"/>
            <a:r>
              <a:rPr lang="it-IT" sz="2000" b="1" dirty="0" smtClean="0">
                <a:solidFill>
                  <a:srgbClr val="FF0000"/>
                </a:solidFill>
              </a:rPr>
              <a:t>Alcune</a:t>
            </a:r>
            <a:r>
              <a:rPr lang="it-IT" sz="2000" b="1" dirty="0">
                <a:solidFill>
                  <a:srgbClr val="FF0000"/>
                </a:solidFill>
              </a:rPr>
              <a:t>, infatti</a:t>
            </a:r>
            <a:r>
              <a:rPr lang="it-IT" sz="2000" dirty="0">
                <a:solidFill>
                  <a:srgbClr val="0070C0"/>
                </a:solidFill>
              </a:rPr>
              <a:t>, si scovano con un prelievo di sangue (è il caso, ad esempio, di quello per l’HIV, per l’Epatite o la Sifilide). </a:t>
            </a:r>
            <a:endParaRPr lang="it-IT" sz="2000" dirty="0" smtClean="0">
              <a:solidFill>
                <a:srgbClr val="0070C0"/>
              </a:solidFill>
            </a:endParaRPr>
          </a:p>
          <a:p>
            <a:pPr algn="just"/>
            <a:r>
              <a:rPr lang="it-IT" sz="2000" b="1" dirty="0" smtClean="0">
                <a:solidFill>
                  <a:srgbClr val="FF0000"/>
                </a:solidFill>
              </a:rPr>
              <a:t>Altre</a:t>
            </a:r>
            <a:r>
              <a:rPr lang="it-IT" sz="2000" b="1" dirty="0">
                <a:solidFill>
                  <a:srgbClr val="FF0000"/>
                </a:solidFill>
              </a:rPr>
              <a:t>, invece,</a:t>
            </a:r>
            <a:r>
              <a:rPr lang="it-IT" sz="2000" dirty="0">
                <a:solidFill>
                  <a:srgbClr val="0070C0"/>
                </a:solidFill>
              </a:rPr>
              <a:t> vengono diagnosticate grazie a un tampone, prelevando delle molecole (o delle colture) dall’apparato genitale (come per la </a:t>
            </a:r>
            <a:r>
              <a:rPr lang="it-IT" sz="2000" dirty="0" err="1">
                <a:solidFill>
                  <a:srgbClr val="0070C0"/>
                </a:solidFill>
              </a:rPr>
              <a:t>Clamidia</a:t>
            </a:r>
            <a:r>
              <a:rPr lang="it-IT" sz="2000" dirty="0">
                <a:solidFill>
                  <a:srgbClr val="0070C0"/>
                </a:solidFill>
              </a:rPr>
              <a:t> o il Gonococco</a:t>
            </a:r>
            <a:r>
              <a:rPr lang="it-IT" sz="2000" dirty="0" smtClean="0">
                <a:solidFill>
                  <a:srgbClr val="0070C0"/>
                </a:solidFill>
              </a:rPr>
              <a:t>).</a:t>
            </a:r>
            <a:endParaRPr lang="it-IT"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1000"/>
                                        <p:tgtEl>
                                          <p:spTgt spid="11">
                                            <p:txEl>
                                              <p:pRg st="0" end="0"/>
                                            </p:txEl>
                                          </p:spTgt>
                                        </p:tgtEl>
                                      </p:cBhvr>
                                    </p:animEffect>
                                    <p:anim calcmode="lin" valueType="num">
                                      <p:cBhvr>
                                        <p:cTn id="15"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fade">
                                      <p:cBhvr>
                                        <p:cTn id="21" dur="1000"/>
                                        <p:tgtEl>
                                          <p:spTgt spid="11">
                                            <p:txEl>
                                              <p:pRg st="1" end="1"/>
                                            </p:txEl>
                                          </p:spTgt>
                                        </p:tgtEl>
                                      </p:cBhvr>
                                    </p:animEffect>
                                    <p:anim calcmode="lin" valueType="num">
                                      <p:cBhvr>
                                        <p:cTn id="22"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1000"/>
                                        <p:tgtEl>
                                          <p:spTgt spid="11">
                                            <p:txEl>
                                              <p:pRg st="2" end="2"/>
                                            </p:txEl>
                                          </p:spTgt>
                                        </p:tgtEl>
                                      </p:cBhvr>
                                    </p:animEffect>
                                    <p:anim calcmode="lin" valueType="num">
                                      <p:cBhvr>
                                        <p:cTn id="29"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fade">
                                      <p:cBhvr>
                                        <p:cTn id="35" dur="1000"/>
                                        <p:tgtEl>
                                          <p:spTgt spid="11">
                                            <p:txEl>
                                              <p:pRg st="3" end="3"/>
                                            </p:txEl>
                                          </p:spTgt>
                                        </p:tgtEl>
                                      </p:cBhvr>
                                    </p:animEffect>
                                    <p:anim calcmode="lin" valueType="num">
                                      <p:cBhvr>
                                        <p:cTn id="36"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
                                            <p:txEl>
                                              <p:pRg st="4" end="4"/>
                                            </p:txEl>
                                          </p:spTgt>
                                        </p:tgtEl>
                                        <p:attrNameLst>
                                          <p:attrName>style.visibility</p:attrName>
                                        </p:attrNameLst>
                                      </p:cBhvr>
                                      <p:to>
                                        <p:strVal val="visible"/>
                                      </p:to>
                                    </p:set>
                                    <p:animEffect transition="in" filter="fade">
                                      <p:cBhvr>
                                        <p:cTn id="42" dur="1000"/>
                                        <p:tgtEl>
                                          <p:spTgt spid="11">
                                            <p:txEl>
                                              <p:pRg st="4" end="4"/>
                                            </p:txEl>
                                          </p:spTgt>
                                        </p:tgtEl>
                                      </p:cBhvr>
                                    </p:animEffect>
                                    <p:anim calcmode="lin" valueType="num">
                                      <p:cBhvr>
                                        <p:cTn id="43"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28</a:t>
            </a:fld>
            <a:endParaRPr lang="it-IT"/>
          </a:p>
        </p:txBody>
      </p:sp>
      <p:sp>
        <p:nvSpPr>
          <p:cNvPr id="8" name="Sottotitolo 7"/>
          <p:cNvSpPr>
            <a:spLocks noGrp="1"/>
          </p:cNvSpPr>
          <p:nvPr>
            <p:ph type="subTitle" idx="1"/>
          </p:nvPr>
        </p:nvSpPr>
        <p:spPr>
          <a:xfrm>
            <a:off x="467544" y="1268760"/>
            <a:ext cx="7854696" cy="864096"/>
          </a:xfrm>
        </p:spPr>
        <p:txBody>
          <a:bodyPr>
            <a:noAutofit/>
          </a:bodyPr>
          <a:lstStyle/>
          <a:p>
            <a:pPr algn="ctr"/>
            <a:r>
              <a:rPr lang="it-IT" sz="2000" b="1" dirty="0" smtClean="0">
                <a:solidFill>
                  <a:srgbClr val="FF0000"/>
                </a:solidFill>
              </a:rPr>
              <a:t>Dove fare il test per le malattie sessualmente trasmissibili </a:t>
            </a:r>
          </a:p>
          <a:p>
            <a:pPr algn="ctr"/>
            <a:r>
              <a:rPr lang="it-IT" sz="2000" b="1" dirty="0" smtClean="0">
                <a:solidFill>
                  <a:srgbClr val="FF0000"/>
                </a:solidFill>
              </a:rPr>
              <a:t>e quanto </a:t>
            </a:r>
            <a:r>
              <a:rPr lang="it-IT" sz="2400" b="1" dirty="0" smtClean="0">
                <a:solidFill>
                  <a:srgbClr val="FF0000"/>
                </a:solidFill>
              </a:rPr>
              <a:t>costa</a:t>
            </a:r>
            <a:endParaRPr lang="it-IT" sz="2800" b="1" dirty="0">
              <a:solidFill>
                <a:srgbClr val="FF0000"/>
              </a:solidFill>
            </a:endParaRPr>
          </a:p>
        </p:txBody>
      </p:sp>
      <p:sp>
        <p:nvSpPr>
          <p:cNvPr id="11" name="CasellaDiTesto 10"/>
          <p:cNvSpPr txBox="1"/>
          <p:nvPr/>
        </p:nvSpPr>
        <p:spPr>
          <a:xfrm>
            <a:off x="395536" y="2276872"/>
            <a:ext cx="8280920" cy="3785652"/>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La strada maestra </a:t>
            </a:r>
            <a:r>
              <a:rPr lang="it-IT" sz="2000" dirty="0">
                <a:solidFill>
                  <a:srgbClr val="0070C0"/>
                </a:solidFill>
              </a:rPr>
              <a:t>per fare le analisi sulle infezioni sessualmente trasmissibili sono, senza dubbio, gli ospedali e le strutture pubbliche. </a:t>
            </a:r>
            <a:endParaRPr lang="it-IT" sz="2000" dirty="0" smtClean="0">
              <a:solidFill>
                <a:srgbClr val="0070C0"/>
              </a:solidFill>
            </a:endParaRPr>
          </a:p>
          <a:p>
            <a:pPr algn="just"/>
            <a:r>
              <a:rPr lang="it-IT" sz="2000" b="1" dirty="0" smtClean="0">
                <a:solidFill>
                  <a:srgbClr val="FF0000"/>
                </a:solidFill>
              </a:rPr>
              <a:t>Quasi </a:t>
            </a:r>
            <a:r>
              <a:rPr lang="it-IT" sz="2000" b="1" dirty="0">
                <a:solidFill>
                  <a:srgbClr val="FF0000"/>
                </a:solidFill>
              </a:rPr>
              <a:t>ovunque </a:t>
            </a:r>
            <a:r>
              <a:rPr lang="it-IT" sz="2000" dirty="0">
                <a:solidFill>
                  <a:srgbClr val="0070C0"/>
                </a:solidFill>
              </a:rPr>
              <a:t>sono i reparti di Dermatologia o di Malattie Infettive a occuparsi delle diagnosi sulle varie patologie. </a:t>
            </a:r>
            <a:endParaRPr lang="it-IT" sz="2000" dirty="0" smtClean="0">
              <a:solidFill>
                <a:srgbClr val="0070C0"/>
              </a:solidFill>
            </a:endParaRPr>
          </a:p>
          <a:p>
            <a:pPr algn="just"/>
            <a:r>
              <a:rPr lang="it-IT" sz="2000" b="1" dirty="0" smtClean="0">
                <a:solidFill>
                  <a:srgbClr val="FF0000"/>
                </a:solidFill>
              </a:rPr>
              <a:t>Spesso </a:t>
            </a:r>
            <a:r>
              <a:rPr lang="it-IT" sz="2000" b="1" dirty="0">
                <a:solidFill>
                  <a:srgbClr val="FF0000"/>
                </a:solidFill>
              </a:rPr>
              <a:t>a livello ambulatoriale. </a:t>
            </a:r>
            <a:r>
              <a:rPr lang="it-IT" sz="2000" dirty="0">
                <a:solidFill>
                  <a:srgbClr val="0070C0"/>
                </a:solidFill>
              </a:rPr>
              <a:t>Basta prendere un appuntamento e il gioco è fatto. Non solo: per alcuni test non c’è alcun costo da sostenere, per altri si dovrà pagare un ticket. </a:t>
            </a:r>
            <a:endParaRPr lang="it-IT" sz="2000" dirty="0" smtClean="0">
              <a:solidFill>
                <a:srgbClr val="0070C0"/>
              </a:solidFill>
            </a:endParaRPr>
          </a:p>
          <a:p>
            <a:pPr algn="just"/>
            <a:r>
              <a:rPr lang="it-IT" sz="2000" b="1" dirty="0" smtClean="0">
                <a:solidFill>
                  <a:srgbClr val="FF0000"/>
                </a:solidFill>
              </a:rPr>
              <a:t>Questo</a:t>
            </a:r>
            <a:r>
              <a:rPr lang="it-IT" sz="2000" b="1" dirty="0">
                <a:solidFill>
                  <a:srgbClr val="FF0000"/>
                </a:solidFill>
              </a:rPr>
              <a:t>, però, </a:t>
            </a:r>
            <a:r>
              <a:rPr lang="it-IT" sz="2000" dirty="0">
                <a:solidFill>
                  <a:srgbClr val="0070C0"/>
                </a:solidFill>
              </a:rPr>
              <a:t>dipende dalle singole Aziende sanitarie locali. Il test per l’HIV, invece, è gratuito (e anonimo) – per legge – sull’intero territorio nazionale</a:t>
            </a:r>
            <a:r>
              <a:rPr lang="it-IT" sz="2000" dirty="0" smtClean="0">
                <a:solidFill>
                  <a:srgbClr val="0070C0"/>
                </a:solidFill>
              </a:rPr>
              <a:t>. </a:t>
            </a:r>
          </a:p>
          <a:p>
            <a:pPr algn="just"/>
            <a:r>
              <a:rPr lang="it-IT" sz="2000" b="1" dirty="0" smtClean="0">
                <a:solidFill>
                  <a:srgbClr val="FF0000"/>
                </a:solidFill>
              </a:rPr>
              <a:t>La </a:t>
            </a:r>
            <a:r>
              <a:rPr lang="it-IT" sz="2000" b="1" dirty="0">
                <a:solidFill>
                  <a:srgbClr val="FF0000"/>
                </a:solidFill>
              </a:rPr>
              <a:t>spesa? </a:t>
            </a:r>
            <a:r>
              <a:rPr lang="it-IT" sz="2000" dirty="0">
                <a:solidFill>
                  <a:srgbClr val="0070C0"/>
                </a:solidFill>
              </a:rPr>
              <a:t>Piuttosto contenuta: con un centinaio di euro si può fare uno screening </a:t>
            </a:r>
            <a:r>
              <a:rPr lang="it-IT" sz="2000" dirty="0" smtClean="0">
                <a:solidFill>
                  <a:srgbClr val="0070C0"/>
                </a:solidFill>
              </a:rPr>
              <a:t>completo</a:t>
            </a:r>
            <a:endParaRPr lang="it-IT"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 calcmode="lin" valueType="num">
                                      <p:cBhvr>
                                        <p:cTn id="12" dur="1000" fill="hold"/>
                                        <p:tgtEl>
                                          <p:spTgt spid="8">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8">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8">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fade">
                                      <p:cBhvr>
                                        <p:cTn id="19" dur="1000"/>
                                        <p:tgtEl>
                                          <p:spTgt spid="11">
                                            <p:txEl>
                                              <p:pRg st="0" end="0"/>
                                            </p:txEl>
                                          </p:spTgt>
                                        </p:tgtEl>
                                      </p:cBhvr>
                                    </p:animEffect>
                                    <p:anim calcmode="lin" valueType="num">
                                      <p:cBhvr>
                                        <p:cTn id="20"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xEl>
                                              <p:pRg st="1" end="1"/>
                                            </p:txEl>
                                          </p:spTgt>
                                        </p:tgtEl>
                                        <p:attrNameLst>
                                          <p:attrName>style.visibility</p:attrName>
                                        </p:attrNameLst>
                                      </p:cBhvr>
                                      <p:to>
                                        <p:strVal val="visible"/>
                                      </p:to>
                                    </p:set>
                                    <p:animEffect transition="in" filter="fade">
                                      <p:cBhvr>
                                        <p:cTn id="26" dur="1000"/>
                                        <p:tgtEl>
                                          <p:spTgt spid="11">
                                            <p:txEl>
                                              <p:pRg st="1" end="1"/>
                                            </p:txEl>
                                          </p:spTgt>
                                        </p:tgtEl>
                                      </p:cBhvr>
                                    </p:animEffect>
                                    <p:anim calcmode="lin" valueType="num">
                                      <p:cBhvr>
                                        <p:cTn id="27"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Effect transition="in" filter="fade">
                                      <p:cBhvr>
                                        <p:cTn id="33" dur="1000"/>
                                        <p:tgtEl>
                                          <p:spTgt spid="11">
                                            <p:txEl>
                                              <p:pRg st="2" end="2"/>
                                            </p:txEl>
                                          </p:spTgt>
                                        </p:tgtEl>
                                      </p:cBhvr>
                                    </p:animEffect>
                                    <p:anim calcmode="lin" valueType="num">
                                      <p:cBhvr>
                                        <p:cTn id="34"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1">
                                            <p:txEl>
                                              <p:pRg st="3" end="3"/>
                                            </p:txEl>
                                          </p:spTgt>
                                        </p:tgtEl>
                                        <p:attrNameLst>
                                          <p:attrName>style.visibility</p:attrName>
                                        </p:attrNameLst>
                                      </p:cBhvr>
                                      <p:to>
                                        <p:strVal val="visible"/>
                                      </p:to>
                                    </p:set>
                                    <p:animEffect transition="in" filter="fade">
                                      <p:cBhvr>
                                        <p:cTn id="40" dur="1000"/>
                                        <p:tgtEl>
                                          <p:spTgt spid="11">
                                            <p:txEl>
                                              <p:pRg st="3" end="3"/>
                                            </p:txEl>
                                          </p:spTgt>
                                        </p:tgtEl>
                                      </p:cBhvr>
                                    </p:animEffect>
                                    <p:anim calcmode="lin" valueType="num">
                                      <p:cBhvr>
                                        <p:cTn id="41"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1">
                                            <p:txEl>
                                              <p:pRg st="4" end="4"/>
                                            </p:txEl>
                                          </p:spTgt>
                                        </p:tgtEl>
                                        <p:attrNameLst>
                                          <p:attrName>style.visibility</p:attrName>
                                        </p:attrNameLst>
                                      </p:cBhvr>
                                      <p:to>
                                        <p:strVal val="visible"/>
                                      </p:to>
                                    </p:set>
                                    <p:animEffect transition="in" filter="fade">
                                      <p:cBhvr>
                                        <p:cTn id="47" dur="1000"/>
                                        <p:tgtEl>
                                          <p:spTgt spid="11">
                                            <p:txEl>
                                              <p:pRg st="4" end="4"/>
                                            </p:txEl>
                                          </p:spTgt>
                                        </p:tgtEl>
                                      </p:cBhvr>
                                    </p:animEffect>
                                    <p:anim calcmode="lin" valueType="num">
                                      <p:cBhvr>
                                        <p:cTn id="48"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29</a:t>
            </a:fld>
            <a:endParaRPr lang="it-IT"/>
          </a:p>
        </p:txBody>
      </p:sp>
      <p:sp>
        <p:nvSpPr>
          <p:cNvPr id="11" name="CasellaDiTesto 10"/>
          <p:cNvSpPr txBox="1"/>
          <p:nvPr/>
        </p:nvSpPr>
        <p:spPr>
          <a:xfrm>
            <a:off x="467544" y="1916832"/>
            <a:ext cx="8280920" cy="2554545"/>
          </a:xfrm>
          <a:prstGeom prst="rect">
            <a:avLst/>
          </a:prstGeom>
          <a:solidFill>
            <a:srgbClr val="FFFF00"/>
          </a:solidFill>
          <a:ln w="25400">
            <a:solidFill>
              <a:srgbClr val="FF0000"/>
            </a:solidFill>
          </a:ln>
        </p:spPr>
        <p:txBody>
          <a:bodyPr wrap="square" rtlCol="0">
            <a:spAutoFit/>
          </a:bodyPr>
          <a:lstStyle/>
          <a:p>
            <a:pPr algn="just"/>
            <a:r>
              <a:rPr lang="it-IT" sz="2000" b="1" dirty="0">
                <a:solidFill>
                  <a:srgbClr val="FF0000"/>
                </a:solidFill>
              </a:rPr>
              <a:t>«Tante domande degli </a:t>
            </a:r>
            <a:r>
              <a:rPr lang="it-IT" sz="2000" b="1" dirty="0" smtClean="0">
                <a:solidFill>
                  <a:srgbClr val="FF0000"/>
                </a:solidFill>
              </a:rPr>
              <a:t>adolescenti </a:t>
            </a:r>
            <a:r>
              <a:rPr lang="it-IT" sz="2000" dirty="0" smtClean="0">
                <a:solidFill>
                  <a:srgbClr val="0070C0"/>
                </a:solidFill>
              </a:rPr>
              <a:t>ruotano </a:t>
            </a:r>
            <a:r>
              <a:rPr lang="it-IT" sz="2000" dirty="0">
                <a:solidFill>
                  <a:srgbClr val="0070C0"/>
                </a:solidFill>
              </a:rPr>
              <a:t>attorno alla contraccezione e alla prevenzione. </a:t>
            </a:r>
            <a:r>
              <a:rPr lang="it-IT" sz="2000" dirty="0" smtClean="0">
                <a:solidFill>
                  <a:srgbClr val="0070C0"/>
                </a:solidFill>
              </a:rPr>
              <a:t>Dal </a:t>
            </a:r>
            <a:r>
              <a:rPr lang="it-IT" sz="2000" dirty="0">
                <a:solidFill>
                  <a:srgbClr val="0070C0"/>
                </a:solidFill>
              </a:rPr>
              <a:t>confronto con loro emerge da un lato la paura di una gravidanza indesiderata e dall’altra la sottovalutazione del rischio delle malattie sessualmente trasmissibili». </a:t>
            </a:r>
            <a:endParaRPr lang="it-IT" sz="2000" dirty="0" smtClean="0">
              <a:solidFill>
                <a:srgbClr val="0070C0"/>
              </a:solidFill>
            </a:endParaRPr>
          </a:p>
          <a:p>
            <a:pPr algn="just"/>
            <a:r>
              <a:rPr lang="it-IT" sz="2000" b="1" dirty="0" smtClean="0">
                <a:solidFill>
                  <a:srgbClr val="FF0000"/>
                </a:solidFill>
              </a:rPr>
              <a:t>Si </a:t>
            </a:r>
            <a:r>
              <a:rPr lang="it-IT" sz="2000" b="1" dirty="0">
                <a:solidFill>
                  <a:srgbClr val="FF0000"/>
                </a:solidFill>
              </a:rPr>
              <a:t>parla dunque </a:t>
            </a:r>
            <a:r>
              <a:rPr lang="it-IT" sz="2000" dirty="0">
                <a:solidFill>
                  <a:srgbClr val="0070C0"/>
                </a:solidFill>
              </a:rPr>
              <a:t>di pillola, di </a:t>
            </a:r>
            <a:r>
              <a:rPr lang="it-IT" sz="2000" dirty="0" smtClean="0">
                <a:solidFill>
                  <a:srgbClr val="0070C0"/>
                </a:solidFill>
              </a:rPr>
              <a:t>preservativo e  </a:t>
            </a:r>
            <a:r>
              <a:rPr lang="it-IT" sz="2000" dirty="0">
                <a:solidFill>
                  <a:srgbClr val="0070C0"/>
                </a:solidFill>
              </a:rPr>
              <a:t>in generale emerge confusione e disinformazione. In parte </a:t>
            </a:r>
            <a:r>
              <a:rPr lang="it-IT" sz="2000" dirty="0" smtClean="0">
                <a:solidFill>
                  <a:srgbClr val="0070C0"/>
                </a:solidFill>
              </a:rPr>
              <a:t> è riconducibile </a:t>
            </a:r>
            <a:r>
              <a:rPr lang="it-IT" sz="2000" dirty="0">
                <a:solidFill>
                  <a:srgbClr val="0070C0"/>
                </a:solidFill>
              </a:rPr>
              <a:t>al fatto che in alcune famiglie il sesso è ancora un tabù e che i programmi scolastici non prevedono corsi di educazione sessuale e all’affettività. </a:t>
            </a:r>
            <a:endParaRPr lang="it-IT" dirty="0">
              <a:solidFill>
                <a:srgbClr val="0070C0"/>
              </a:solidFill>
            </a:endParaRPr>
          </a:p>
        </p:txBody>
      </p:sp>
      <p:sp>
        <p:nvSpPr>
          <p:cNvPr id="8" name="CasellaDiTesto 7"/>
          <p:cNvSpPr txBox="1"/>
          <p:nvPr/>
        </p:nvSpPr>
        <p:spPr>
          <a:xfrm>
            <a:off x="755576" y="1268760"/>
            <a:ext cx="7632848" cy="646331"/>
          </a:xfrm>
          <a:prstGeom prst="rect">
            <a:avLst/>
          </a:prstGeom>
          <a:noFill/>
        </p:spPr>
        <p:txBody>
          <a:bodyPr wrap="square" rtlCol="0">
            <a:spAutoFit/>
          </a:bodyPr>
          <a:lstStyle/>
          <a:p>
            <a:pPr algn="ctr"/>
            <a:r>
              <a:rPr lang="it-IT" sz="3600" b="1" dirty="0" smtClean="0">
                <a:solidFill>
                  <a:srgbClr val="FF0000"/>
                </a:solidFill>
              </a:rPr>
              <a:t>Questioni aperte</a:t>
            </a:r>
            <a:endParaRPr lang="it-IT" sz="3600" b="1" dirty="0">
              <a:solidFill>
                <a:srgbClr val="FF0000"/>
              </a:solidFill>
            </a:endParaRPr>
          </a:p>
        </p:txBody>
      </p:sp>
      <p:pic>
        <p:nvPicPr>
          <p:cNvPr id="9" name="Immagine 8" descr="MS33.jpg"/>
          <p:cNvPicPr>
            <a:picLocks noChangeAspect="1"/>
          </p:cNvPicPr>
          <p:nvPr/>
        </p:nvPicPr>
        <p:blipFill>
          <a:blip r:embed="rId2" cstate="print"/>
          <a:stretch>
            <a:fillRect/>
          </a:stretch>
        </p:blipFill>
        <p:spPr>
          <a:xfrm>
            <a:off x="1331640" y="4581128"/>
            <a:ext cx="2993644" cy="1992134"/>
          </a:xfrm>
          <a:prstGeom prst="rect">
            <a:avLst/>
          </a:prstGeom>
          <a:ln w="25400">
            <a:solidFill>
              <a:srgbClr val="FFFF00"/>
            </a:solidFill>
          </a:ln>
        </p:spPr>
      </p:pic>
      <p:pic>
        <p:nvPicPr>
          <p:cNvPr id="10" name="Immagine 9" descr="ms34.jpg"/>
          <p:cNvPicPr>
            <a:picLocks noChangeAspect="1"/>
          </p:cNvPicPr>
          <p:nvPr/>
        </p:nvPicPr>
        <p:blipFill>
          <a:blip r:embed="rId3" cstate="print"/>
          <a:stretch>
            <a:fillRect/>
          </a:stretch>
        </p:blipFill>
        <p:spPr>
          <a:xfrm>
            <a:off x="6300192" y="4581128"/>
            <a:ext cx="1512168" cy="202661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 calcmode="lin" valueType="num">
                                      <p:cBhvr>
                                        <p:cTn id="24" dur="500" fill="hold"/>
                                        <p:tgtEl>
                                          <p:spTgt spid="10"/>
                                        </p:tgtEl>
                                        <p:attrNameLst>
                                          <p:attrName>style.rotation</p:attrName>
                                        </p:attrNameLst>
                                      </p:cBhvr>
                                      <p:tavLst>
                                        <p:tav tm="0">
                                          <p:val>
                                            <p:fltVal val="360"/>
                                          </p:val>
                                        </p:tav>
                                        <p:tav tm="100000">
                                          <p:val>
                                            <p:fltVal val="0"/>
                                          </p:val>
                                        </p:tav>
                                      </p:tavLst>
                                    </p:anim>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1">
                                            <p:txEl>
                                              <p:pRg st="0" end="0"/>
                                            </p:txEl>
                                          </p:spTgt>
                                        </p:tgtEl>
                                        <p:attrNameLst>
                                          <p:attrName>style.visibility</p:attrName>
                                        </p:attrNameLst>
                                      </p:cBhvr>
                                      <p:to>
                                        <p:strVal val="visible"/>
                                      </p:to>
                                    </p:set>
                                    <p:animEffect transition="in" filter="fade">
                                      <p:cBhvr>
                                        <p:cTn id="30" dur="1000"/>
                                        <p:tgtEl>
                                          <p:spTgt spid="11">
                                            <p:txEl>
                                              <p:pRg st="0" end="0"/>
                                            </p:txEl>
                                          </p:spTgt>
                                        </p:tgtEl>
                                      </p:cBhvr>
                                    </p:animEffect>
                                    <p:anim calcmode="lin" valueType="num">
                                      <p:cBhvr>
                                        <p:cTn id="31"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1000"/>
                                        <p:tgtEl>
                                          <p:spTgt spid="11">
                                            <p:txEl>
                                              <p:pRg st="1" end="1"/>
                                            </p:txEl>
                                          </p:spTgt>
                                        </p:tgtEl>
                                      </p:cBhvr>
                                    </p:animEffect>
                                    <p:anim calcmode="lin" valueType="num">
                                      <p:cBhvr>
                                        <p:cTn id="38"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3</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Efficacia dei contraccettivi contro  le MST</a:t>
            </a:r>
          </a:p>
          <a:p>
            <a:endParaRPr lang="it-IT" dirty="0"/>
          </a:p>
        </p:txBody>
      </p:sp>
      <p:sp>
        <p:nvSpPr>
          <p:cNvPr id="10" name="CasellaDiTesto 9"/>
          <p:cNvSpPr txBox="1"/>
          <p:nvPr/>
        </p:nvSpPr>
        <p:spPr>
          <a:xfrm>
            <a:off x="539552" y="5301208"/>
            <a:ext cx="8136904" cy="707886"/>
          </a:xfrm>
          <a:prstGeom prst="rect">
            <a:avLst/>
          </a:prstGeom>
          <a:solidFill>
            <a:srgbClr val="FFFF00"/>
          </a:solidFill>
          <a:ln w="25400">
            <a:solidFill>
              <a:srgbClr val="FF0000"/>
            </a:solidFill>
          </a:ln>
        </p:spPr>
        <p:txBody>
          <a:bodyPr wrap="square" rtlCol="0">
            <a:spAutoFit/>
          </a:bodyPr>
          <a:lstStyle/>
          <a:p>
            <a:pPr algn="ctr"/>
            <a:r>
              <a:rPr lang="it-IT" sz="2000" dirty="0" smtClean="0">
                <a:solidFill>
                  <a:srgbClr val="0070C0"/>
                </a:solidFill>
              </a:rPr>
              <a:t>N</a:t>
            </a:r>
            <a:r>
              <a:rPr lang="it-IT" sz="2000" b="1" dirty="0" smtClean="0">
                <a:solidFill>
                  <a:srgbClr val="0070C0"/>
                </a:solidFill>
              </a:rPr>
              <a:t>on </a:t>
            </a:r>
            <a:r>
              <a:rPr lang="it-IT" sz="2000" b="1" dirty="0">
                <a:solidFill>
                  <a:srgbClr val="0070C0"/>
                </a:solidFill>
              </a:rPr>
              <a:t>tutti i metodi sono uguali ed efficaci allo stesso modo.</a:t>
            </a:r>
            <a:r>
              <a:rPr lang="it-IT" sz="2000" dirty="0">
                <a:solidFill>
                  <a:srgbClr val="0070C0"/>
                </a:solidFill>
              </a:rPr>
              <a:t> </a:t>
            </a:r>
          </a:p>
          <a:p>
            <a:pPr algn="ctr"/>
            <a:r>
              <a:rPr lang="it-IT" sz="2000" dirty="0">
                <a:solidFill>
                  <a:srgbClr val="0070C0"/>
                </a:solidFill>
              </a:rPr>
              <a:t>La maggior parte protegge ‘per metà’ (cioè solo dal rischio di gravidanza</a:t>
            </a:r>
            <a:r>
              <a:rPr lang="it-IT" sz="2000" dirty="0" smtClean="0">
                <a:solidFill>
                  <a:srgbClr val="0070C0"/>
                </a:solidFill>
              </a:rPr>
              <a:t>). </a:t>
            </a:r>
            <a:endParaRPr lang="it-IT" sz="2000" dirty="0">
              <a:solidFill>
                <a:srgbClr val="0070C0"/>
              </a:solidFill>
            </a:endParaRPr>
          </a:p>
        </p:txBody>
      </p:sp>
      <p:pic>
        <p:nvPicPr>
          <p:cNvPr id="9" name="Immagine 8" descr="ms9.jpg"/>
          <p:cNvPicPr>
            <a:picLocks noChangeAspect="1"/>
          </p:cNvPicPr>
          <p:nvPr/>
        </p:nvPicPr>
        <p:blipFill>
          <a:blip r:embed="rId2" cstate="print"/>
          <a:stretch>
            <a:fillRect/>
          </a:stretch>
        </p:blipFill>
        <p:spPr>
          <a:xfrm>
            <a:off x="2411760" y="1988840"/>
            <a:ext cx="4031718" cy="3102533"/>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30</a:t>
            </a:fld>
            <a:endParaRPr lang="it-IT"/>
          </a:p>
        </p:txBody>
      </p:sp>
      <p:sp>
        <p:nvSpPr>
          <p:cNvPr id="11" name="CasellaDiTesto 10"/>
          <p:cNvSpPr txBox="1"/>
          <p:nvPr/>
        </p:nvSpPr>
        <p:spPr>
          <a:xfrm>
            <a:off x="323528" y="2060848"/>
            <a:ext cx="5976664" cy="3539430"/>
          </a:xfrm>
          <a:prstGeom prst="rect">
            <a:avLst/>
          </a:prstGeom>
          <a:solidFill>
            <a:srgbClr val="FFFF00"/>
          </a:solidFill>
          <a:ln w="25400">
            <a:solidFill>
              <a:srgbClr val="FF0000"/>
            </a:solidFill>
          </a:ln>
        </p:spPr>
        <p:txBody>
          <a:bodyPr wrap="square" rtlCol="0">
            <a:spAutoFit/>
          </a:bodyPr>
          <a:lstStyle/>
          <a:p>
            <a:pPr algn="ctr"/>
            <a:r>
              <a:rPr lang="it-IT" sz="2800" dirty="0" smtClean="0">
                <a:solidFill>
                  <a:srgbClr val="0070C0"/>
                </a:solidFill>
              </a:rPr>
              <a:t>«I giovanissimi </a:t>
            </a:r>
            <a:r>
              <a:rPr lang="it-IT" sz="2800" dirty="0">
                <a:solidFill>
                  <a:srgbClr val="0070C0"/>
                </a:solidFill>
              </a:rPr>
              <a:t>sono sovraesposti al sesso, possono accedere a contenuti molto espliciti se non addirittura pornografici ma, nonostante la nostra sia una società ipersessualizzata, di fatto non sempre e non tutti hanno la possibilità di discutere di questi temi in maniera aperta e plurale».</a:t>
            </a:r>
            <a:endParaRPr lang="it-IT" sz="2400" dirty="0">
              <a:solidFill>
                <a:srgbClr val="0070C0"/>
              </a:solidFill>
            </a:endParaRPr>
          </a:p>
        </p:txBody>
      </p:sp>
      <p:sp>
        <p:nvSpPr>
          <p:cNvPr id="10" name="CasellaDiTesto 9"/>
          <p:cNvSpPr txBox="1"/>
          <p:nvPr/>
        </p:nvSpPr>
        <p:spPr>
          <a:xfrm>
            <a:off x="683568" y="1340768"/>
            <a:ext cx="7704856" cy="646331"/>
          </a:xfrm>
          <a:prstGeom prst="rect">
            <a:avLst/>
          </a:prstGeom>
          <a:noFill/>
        </p:spPr>
        <p:txBody>
          <a:bodyPr wrap="square" rtlCol="0">
            <a:spAutoFit/>
          </a:bodyPr>
          <a:lstStyle/>
          <a:p>
            <a:pPr algn="ctr"/>
            <a:r>
              <a:rPr lang="it-IT" sz="3600" b="1" dirty="0" smtClean="0">
                <a:solidFill>
                  <a:srgbClr val="FF0000"/>
                </a:solidFill>
              </a:rPr>
              <a:t>La questione principale</a:t>
            </a:r>
            <a:endParaRPr lang="it-IT" sz="3600" b="1" dirty="0">
              <a:solidFill>
                <a:srgbClr val="FF0000"/>
              </a:solidFill>
            </a:endParaRPr>
          </a:p>
        </p:txBody>
      </p:sp>
      <p:pic>
        <p:nvPicPr>
          <p:cNvPr id="12" name="Immagine 11" descr="a4.jpg"/>
          <p:cNvPicPr>
            <a:picLocks noChangeAspect="1"/>
          </p:cNvPicPr>
          <p:nvPr/>
        </p:nvPicPr>
        <p:blipFill>
          <a:blip r:embed="rId2" cstate="print"/>
          <a:stretch>
            <a:fillRect/>
          </a:stretch>
        </p:blipFill>
        <p:spPr>
          <a:xfrm>
            <a:off x="6516216" y="2060848"/>
            <a:ext cx="2448272" cy="3567106"/>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 calcmode="lin" valueType="num">
                                      <p:cBhvr>
                                        <p:cTn id="16" dur="500" fill="hold"/>
                                        <p:tgtEl>
                                          <p:spTgt spid="12"/>
                                        </p:tgtEl>
                                        <p:attrNameLst>
                                          <p:attrName>style.rotation</p:attrName>
                                        </p:attrNameLst>
                                      </p:cBhvr>
                                      <p:tavLst>
                                        <p:tav tm="0">
                                          <p:val>
                                            <p:fltVal val="360"/>
                                          </p:val>
                                        </p:tav>
                                        <p:tav tm="100000">
                                          <p:val>
                                            <p:fltVal val="0"/>
                                          </p:val>
                                        </p:tav>
                                      </p:tavLst>
                                    </p:anim>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568952" cy="980870"/>
          </a:xfrm>
        </p:spPr>
        <p:txBody>
          <a:bodyPr>
            <a:normAutofit fontScale="90000"/>
          </a:bodyPr>
          <a:lstStyle/>
          <a:p>
            <a:pPr algn="ctr"/>
            <a:r>
              <a:rPr lang="it-IT" sz="7200" dirty="0" smtClean="0"/>
              <a:t>Giovani e sesso</a:t>
            </a:r>
            <a:endParaRPr lang="it-IT" sz="7200" dirty="0"/>
          </a:p>
        </p:txBody>
      </p:sp>
      <p:sp>
        <p:nvSpPr>
          <p:cNvPr id="3" name="Sottotitolo 2"/>
          <p:cNvSpPr>
            <a:spLocks noGrp="1"/>
          </p:cNvSpPr>
          <p:nvPr>
            <p:ph type="subTitle" idx="1"/>
          </p:nvPr>
        </p:nvSpPr>
        <p:spPr>
          <a:xfrm>
            <a:off x="539552" y="5445224"/>
            <a:ext cx="8064896" cy="792088"/>
          </a:xfrm>
          <a:solidFill>
            <a:srgbClr val="FFFF00"/>
          </a:solidFill>
          <a:ln w="25400">
            <a:solidFill>
              <a:schemeClr val="accent1"/>
            </a:solidFill>
          </a:ln>
        </p:spPr>
        <p:txBody>
          <a:bodyPr>
            <a:noAutofit/>
          </a:bodyPr>
          <a:lstStyle/>
          <a:p>
            <a:pPr algn="ctr"/>
            <a:r>
              <a:rPr lang="it-IT" sz="2400" b="1" dirty="0" smtClean="0">
                <a:solidFill>
                  <a:srgbClr val="0070C0"/>
                </a:solidFill>
              </a:rPr>
              <a:t>Nudi alla meta: così i giovani si approcciano alla sessualità, sia in senso letterale che metaforico</a:t>
            </a:r>
            <a:endParaRPr lang="it-IT" sz="2400" b="1" dirty="0">
              <a:solidFill>
                <a:srgbClr val="0070C0"/>
              </a:solidFill>
            </a:endParaRPr>
          </a:p>
        </p:txBody>
      </p:sp>
      <p:sp>
        <p:nvSpPr>
          <p:cNvPr id="4" name="CasellaDiTesto 3"/>
          <p:cNvSpPr txBox="1"/>
          <p:nvPr/>
        </p:nvSpPr>
        <p:spPr>
          <a:xfrm>
            <a:off x="971600" y="1340768"/>
            <a:ext cx="720080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pic>
        <p:nvPicPr>
          <p:cNvPr id="1026" name="Picture 2" descr="C:\Users\Master\Desktop\a1.jpg"/>
          <p:cNvPicPr>
            <a:picLocks noChangeAspect="1" noChangeArrowheads="1"/>
          </p:cNvPicPr>
          <p:nvPr/>
        </p:nvPicPr>
        <p:blipFill>
          <a:blip r:embed="rId2" cstate="print"/>
          <a:srcRect/>
          <a:stretch>
            <a:fillRect/>
          </a:stretch>
        </p:blipFill>
        <p:spPr bwMode="auto">
          <a:xfrm>
            <a:off x="2483768" y="1988840"/>
            <a:ext cx="4541816" cy="3240360"/>
          </a:xfrm>
          <a:prstGeom prst="rect">
            <a:avLst/>
          </a:prstGeom>
          <a:noFill/>
          <a:ln w="25400">
            <a:solidFill>
              <a:schemeClr val="accent1"/>
            </a:solidFill>
          </a:ln>
        </p:spPr>
      </p:pic>
      <p:sp>
        <p:nvSpPr>
          <p:cNvPr id="6" name="Segnaposto data 5"/>
          <p:cNvSpPr>
            <a:spLocks noGrp="1"/>
          </p:cNvSpPr>
          <p:nvPr>
            <p:ph type="dt" sz="half" idx="10"/>
          </p:nvPr>
        </p:nvSpPr>
        <p:spPr/>
        <p:txBody>
          <a:bodyPr/>
          <a:lstStyle/>
          <a:p>
            <a:fld id="{96C21E33-646E-4595-A107-7C7BBF95B96A}"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31</a:t>
            </a:fld>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3528" y="332656"/>
            <a:ext cx="8414752"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827584" y="1124744"/>
            <a:ext cx="7848872"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DA7AC8D7-CB4C-4A6F-9CA7-96EB969997C3}"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32</a:t>
            </a:fld>
            <a:endParaRPr lang="it-IT"/>
          </a:p>
        </p:txBody>
      </p:sp>
      <p:sp>
        <p:nvSpPr>
          <p:cNvPr id="10" name="CasellaDiTesto 9"/>
          <p:cNvSpPr txBox="1"/>
          <p:nvPr/>
        </p:nvSpPr>
        <p:spPr>
          <a:xfrm>
            <a:off x="1115616" y="1412776"/>
            <a:ext cx="6696744" cy="738664"/>
          </a:xfrm>
          <a:prstGeom prst="rect">
            <a:avLst/>
          </a:prstGeom>
          <a:noFill/>
        </p:spPr>
        <p:txBody>
          <a:bodyPr wrap="square" rtlCol="0">
            <a:spAutoFit/>
          </a:bodyPr>
          <a:lstStyle/>
          <a:p>
            <a:pPr algn="ctr"/>
            <a:r>
              <a:rPr lang="it-IT" sz="2400" b="1" dirty="0" smtClean="0">
                <a:solidFill>
                  <a:srgbClr val="FF0000"/>
                </a:solidFill>
              </a:rPr>
              <a:t>Uno su due bocciati!</a:t>
            </a:r>
          </a:p>
          <a:p>
            <a:endParaRPr lang="it-IT" dirty="0"/>
          </a:p>
        </p:txBody>
      </p:sp>
      <p:sp>
        <p:nvSpPr>
          <p:cNvPr id="11" name="Rettangolo arrotondato 10"/>
          <p:cNvSpPr/>
          <p:nvPr/>
        </p:nvSpPr>
        <p:spPr>
          <a:xfrm>
            <a:off x="251520" y="3140968"/>
            <a:ext cx="8640960" cy="57606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D</a:t>
            </a:r>
            <a:r>
              <a:rPr lang="it-IT" b="1" dirty="0" smtClean="0">
                <a:solidFill>
                  <a:schemeClr val="bg1"/>
                </a:solidFill>
              </a:rPr>
              <a:t>elle oltre 30 malattie sessualmente trasmissibili, la maggior parte dei giovani ne arriva ad elencare 2 o 3, oltre l’AIDS</a:t>
            </a:r>
            <a:endParaRPr lang="it-IT" dirty="0">
              <a:solidFill>
                <a:schemeClr val="bg1"/>
              </a:solidFill>
            </a:endParaRPr>
          </a:p>
        </p:txBody>
      </p:sp>
      <p:sp>
        <p:nvSpPr>
          <p:cNvPr id="12" name="Rettangolo arrotondato 11"/>
          <p:cNvSpPr/>
          <p:nvPr/>
        </p:nvSpPr>
        <p:spPr>
          <a:xfrm>
            <a:off x="251520" y="3861048"/>
            <a:ext cx="8640960" cy="57606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P</a:t>
            </a:r>
            <a:r>
              <a:rPr lang="it-IT" b="1" dirty="0" smtClean="0">
                <a:solidFill>
                  <a:schemeClr val="bg1"/>
                </a:solidFill>
              </a:rPr>
              <a:t>er qualsiasi dubbio sul tema, al 60% di loro risponde soprattutto Google e, solo in misura minore, un medico o la famiglia</a:t>
            </a:r>
            <a:endParaRPr lang="it-IT" b="1" dirty="0">
              <a:solidFill>
                <a:schemeClr val="bg1"/>
              </a:solidFill>
            </a:endParaRPr>
          </a:p>
        </p:txBody>
      </p:sp>
      <p:sp>
        <p:nvSpPr>
          <p:cNvPr id="14" name="Rettangolo arrotondato 13"/>
          <p:cNvSpPr/>
          <p:nvPr/>
        </p:nvSpPr>
        <p:spPr>
          <a:xfrm>
            <a:off x="251520" y="4581128"/>
            <a:ext cx="8640960" cy="864096"/>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Neanche la scuola interviene più di tanto (succede solo in 3 casi su 5). Eppure, dati alla mano, dove si fa ‘educazione sessuale’ la consapevolezza migliora</a:t>
            </a:r>
            <a:endParaRPr lang="it-IT" b="1" dirty="0">
              <a:solidFill>
                <a:schemeClr val="bg1"/>
              </a:solidFill>
            </a:endParaRPr>
          </a:p>
        </p:txBody>
      </p:sp>
      <p:sp>
        <p:nvSpPr>
          <p:cNvPr id="15" name="Rettangolo arrotondato 14"/>
          <p:cNvSpPr/>
          <p:nvPr/>
        </p:nvSpPr>
        <p:spPr>
          <a:xfrm>
            <a:off x="251520" y="5589240"/>
            <a:ext cx="8640960" cy="864096"/>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r>
              <a:rPr lang="it-IT" b="1" dirty="0" smtClean="0">
                <a:solidFill>
                  <a:schemeClr val="bg1"/>
                </a:solidFill>
              </a:rPr>
              <a:t>Bisognerebbe lavorare molto sulla qualità dei corsi e dei formatori, alla luce della crescente dimensione digitale dell’affettività e dei fenomeni nuovi (</a:t>
            </a:r>
            <a:r>
              <a:rPr lang="it-IT" b="1" i="1" dirty="0" smtClean="0">
                <a:solidFill>
                  <a:schemeClr val="bg1"/>
                </a:solidFill>
              </a:rPr>
              <a:t>sexting</a:t>
            </a:r>
            <a:r>
              <a:rPr lang="it-IT" b="1" dirty="0" smtClean="0">
                <a:solidFill>
                  <a:schemeClr val="bg1"/>
                </a:solidFill>
              </a:rPr>
              <a:t>) e relative conseguenze (</a:t>
            </a:r>
            <a:r>
              <a:rPr lang="it-IT" b="1" i="1" dirty="0" err="1" smtClean="0">
                <a:solidFill>
                  <a:schemeClr val="bg1"/>
                </a:solidFill>
              </a:rPr>
              <a:t>revenge</a:t>
            </a:r>
            <a:r>
              <a:rPr lang="it-IT" b="1" i="1" dirty="0" smtClean="0">
                <a:solidFill>
                  <a:schemeClr val="bg1"/>
                </a:solidFill>
              </a:rPr>
              <a:t> </a:t>
            </a:r>
            <a:r>
              <a:rPr lang="it-IT" b="1" i="1" dirty="0" err="1" smtClean="0">
                <a:solidFill>
                  <a:schemeClr val="bg1"/>
                </a:solidFill>
              </a:rPr>
              <a:t>porn</a:t>
            </a:r>
            <a:r>
              <a:rPr lang="it-IT" b="1" dirty="0" smtClean="0">
                <a:solidFill>
                  <a:schemeClr val="bg1"/>
                </a:solidFill>
              </a:rPr>
              <a:t>)</a:t>
            </a:r>
          </a:p>
          <a:p>
            <a:pPr algn="ctr"/>
            <a:endParaRPr lang="it-IT" dirty="0"/>
          </a:p>
        </p:txBody>
      </p:sp>
      <p:sp>
        <p:nvSpPr>
          <p:cNvPr id="18" name="CasellaDiTesto 17"/>
          <p:cNvSpPr txBox="1"/>
          <p:nvPr/>
        </p:nvSpPr>
        <p:spPr>
          <a:xfrm>
            <a:off x="251520" y="2060848"/>
            <a:ext cx="8640960" cy="923330"/>
          </a:xfrm>
          <a:prstGeom prst="rect">
            <a:avLst/>
          </a:prstGeom>
          <a:solidFill>
            <a:srgbClr val="FFFF00"/>
          </a:solidFill>
          <a:ln w="25400">
            <a:solidFill>
              <a:schemeClr val="accent3"/>
            </a:solidFill>
          </a:ln>
        </p:spPr>
        <p:txBody>
          <a:bodyPr wrap="square" rtlCol="0">
            <a:spAutoFit/>
          </a:bodyPr>
          <a:lstStyle/>
          <a:p>
            <a:pPr algn="ctr"/>
            <a:r>
              <a:rPr lang="it-IT" dirty="0" smtClean="0">
                <a:solidFill>
                  <a:schemeClr val="bg1"/>
                </a:solidFill>
              </a:rPr>
              <a:t>Indagine 2019 dell’</a:t>
            </a:r>
            <a:r>
              <a:rPr lang="it-IT" b="1" dirty="0" smtClean="0">
                <a:solidFill>
                  <a:schemeClr val="bg1"/>
                </a:solidFill>
              </a:rPr>
              <a:t>Osservatorio “Giovani e Sessualità’ di </a:t>
            </a:r>
            <a:r>
              <a:rPr lang="it-IT" b="1" dirty="0" err="1" smtClean="0">
                <a:solidFill>
                  <a:schemeClr val="bg1"/>
                </a:solidFill>
              </a:rPr>
              <a:t>Skuola.net</a:t>
            </a:r>
            <a:r>
              <a:rPr lang="it-IT" dirty="0" smtClean="0">
                <a:solidFill>
                  <a:schemeClr val="bg1"/>
                </a:solidFill>
              </a:rPr>
              <a:t>, svolta in collaborazione con </a:t>
            </a:r>
            <a:r>
              <a:rPr lang="it-IT" b="1" dirty="0" err="1" smtClean="0">
                <a:solidFill>
                  <a:schemeClr val="bg1"/>
                </a:solidFill>
              </a:rPr>
              <a:t>Durex</a:t>
            </a:r>
            <a:r>
              <a:rPr lang="it-IT" dirty="0" smtClean="0">
                <a:solidFill>
                  <a:schemeClr val="bg1"/>
                </a:solidFill>
              </a:rPr>
              <a:t> e con il Laboratorio di studi longitudinali in Psicologia dello sviluppo dell’</a:t>
            </a:r>
            <a:r>
              <a:rPr lang="it-IT" b="1" dirty="0" smtClean="0">
                <a:solidFill>
                  <a:schemeClr val="bg1"/>
                </a:solidFill>
              </a:rPr>
              <a:t>Università di Firenze</a:t>
            </a:r>
            <a:r>
              <a:rPr lang="it-IT" dirty="0" smtClean="0">
                <a:solidFill>
                  <a:schemeClr val="bg1"/>
                </a:solidFill>
              </a:rPr>
              <a:t>, intervistando 10.507 ragazzi </a:t>
            </a:r>
            <a:r>
              <a:rPr lang="it-IT" dirty="0" err="1" smtClean="0">
                <a:solidFill>
                  <a:schemeClr val="bg1"/>
                </a:solidFill>
              </a:rPr>
              <a:t>over</a:t>
            </a:r>
            <a:r>
              <a:rPr lang="it-IT" dirty="0" smtClean="0">
                <a:solidFill>
                  <a:schemeClr val="bg1"/>
                </a:solidFill>
              </a:rPr>
              <a:t> 11 anni.</a:t>
            </a:r>
            <a:endParaRPr lang="it-IT"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P spid="15"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95536" y="1124744"/>
            <a:ext cx="828092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0897D820-DB42-4FD2-9513-1594E003A7F9}"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33</a:t>
            </a:fld>
            <a:endParaRPr lang="it-IT"/>
          </a:p>
        </p:txBody>
      </p:sp>
      <p:sp>
        <p:nvSpPr>
          <p:cNvPr id="13" name="CasellaDiTesto 12"/>
          <p:cNvSpPr txBox="1"/>
          <p:nvPr/>
        </p:nvSpPr>
        <p:spPr>
          <a:xfrm>
            <a:off x="323528" y="1484784"/>
            <a:ext cx="8424936" cy="523220"/>
          </a:xfrm>
          <a:prstGeom prst="rect">
            <a:avLst/>
          </a:prstGeom>
          <a:noFill/>
        </p:spPr>
        <p:txBody>
          <a:bodyPr wrap="square" rtlCol="0">
            <a:spAutoFit/>
          </a:bodyPr>
          <a:lstStyle/>
          <a:p>
            <a:pPr algn="ctr"/>
            <a:r>
              <a:rPr lang="it-IT" sz="2800" b="1" dirty="0">
                <a:solidFill>
                  <a:srgbClr val="FF0000"/>
                </a:solidFill>
              </a:rPr>
              <a:t>La prima volta? Quasi sempre è ‘protetta’</a:t>
            </a:r>
            <a:endParaRPr lang="it-IT" sz="2800" dirty="0">
              <a:solidFill>
                <a:srgbClr val="FF0000"/>
              </a:solidFill>
            </a:endParaRPr>
          </a:p>
        </p:txBody>
      </p:sp>
      <p:pic>
        <p:nvPicPr>
          <p:cNvPr id="2050" name="Picture 2" descr="C:\Users\Master\Desktop\a2.jpg"/>
          <p:cNvPicPr>
            <a:picLocks noChangeAspect="1" noChangeArrowheads="1"/>
          </p:cNvPicPr>
          <p:nvPr/>
        </p:nvPicPr>
        <p:blipFill>
          <a:blip r:embed="rId3" cstate="print"/>
          <a:srcRect b="9375"/>
          <a:stretch>
            <a:fillRect/>
          </a:stretch>
        </p:blipFill>
        <p:spPr bwMode="auto">
          <a:xfrm>
            <a:off x="2987824" y="2708920"/>
            <a:ext cx="3144349" cy="2088232"/>
          </a:xfrm>
          <a:prstGeom prst="rect">
            <a:avLst/>
          </a:prstGeom>
          <a:noFill/>
          <a:ln w="25400">
            <a:solidFill>
              <a:schemeClr val="accent3"/>
            </a:solidFill>
          </a:ln>
        </p:spPr>
      </p:pic>
      <p:sp>
        <p:nvSpPr>
          <p:cNvPr id="17" name="Rettangolo arrotondato 16"/>
          <p:cNvSpPr/>
          <p:nvPr/>
        </p:nvSpPr>
        <p:spPr>
          <a:xfrm>
            <a:off x="251520" y="1988840"/>
            <a:ext cx="2520280" cy="172819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Quelli che hanno avuto un rapporto completo sono circa 1 su 3</a:t>
            </a:r>
            <a:endParaRPr lang="it-IT" sz="2000" b="1" dirty="0">
              <a:solidFill>
                <a:schemeClr val="bg1"/>
              </a:solidFill>
            </a:endParaRPr>
          </a:p>
        </p:txBody>
      </p:sp>
      <p:sp>
        <p:nvSpPr>
          <p:cNvPr id="19" name="Rettangolo arrotondato 18"/>
          <p:cNvSpPr/>
          <p:nvPr/>
        </p:nvSpPr>
        <p:spPr>
          <a:xfrm>
            <a:off x="6372200" y="1988840"/>
            <a:ext cx="2520280" cy="172819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Il 40% lo ha fatto abbastanza precocemente: tra i 15 e i 16 anni</a:t>
            </a:r>
            <a:endParaRPr lang="it-IT" sz="2000" b="1" dirty="0">
              <a:solidFill>
                <a:schemeClr val="bg1"/>
              </a:solidFill>
            </a:endParaRPr>
          </a:p>
        </p:txBody>
      </p:sp>
      <p:sp>
        <p:nvSpPr>
          <p:cNvPr id="20" name="Rettangolo arrotondato 19"/>
          <p:cNvSpPr/>
          <p:nvPr/>
        </p:nvSpPr>
        <p:spPr>
          <a:xfrm>
            <a:off x="251520" y="3933056"/>
            <a:ext cx="2520280" cy="172819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Il 29% lo ha avuto tra i 17 e i 18 anni; il 13% addirittura tra 13 e 14 anni.</a:t>
            </a:r>
            <a:endParaRPr lang="it-IT" sz="2000" b="1" dirty="0">
              <a:solidFill>
                <a:schemeClr val="bg1"/>
              </a:solidFill>
            </a:endParaRPr>
          </a:p>
        </p:txBody>
      </p:sp>
      <p:sp>
        <p:nvSpPr>
          <p:cNvPr id="21" name="Rettangolo arrotondato 20"/>
          <p:cNvSpPr/>
          <p:nvPr/>
        </p:nvSpPr>
        <p:spPr>
          <a:xfrm>
            <a:off x="6372200" y="3933056"/>
            <a:ext cx="2520280" cy="172819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4 su 5 hanno perso la verginità entro i 18 anni</a:t>
            </a:r>
            <a:r>
              <a:rPr lang="it-IT" sz="2000" dirty="0" smtClean="0">
                <a:solidFill>
                  <a:schemeClr val="bg1"/>
                </a:solidFill>
              </a:rPr>
              <a:t>.</a:t>
            </a:r>
            <a:endParaRPr lang="it-IT" sz="2000" dirty="0">
              <a:solidFill>
                <a:schemeClr val="bg1"/>
              </a:solidFill>
            </a:endParaRPr>
          </a:p>
        </p:txBody>
      </p:sp>
      <p:sp>
        <p:nvSpPr>
          <p:cNvPr id="22" name="CasellaDiTesto 21"/>
          <p:cNvSpPr txBox="1"/>
          <p:nvPr/>
        </p:nvSpPr>
        <p:spPr>
          <a:xfrm>
            <a:off x="251520" y="5805264"/>
            <a:ext cx="8640960" cy="707886"/>
          </a:xfrm>
          <a:prstGeom prst="rect">
            <a:avLst/>
          </a:prstGeom>
          <a:solidFill>
            <a:srgbClr val="FFFF00"/>
          </a:solidFill>
          <a:ln w="25400">
            <a:solidFill>
              <a:schemeClr val="accent3"/>
            </a:solidFill>
          </a:ln>
        </p:spPr>
        <p:txBody>
          <a:bodyPr wrap="square" rtlCol="0">
            <a:spAutoFit/>
          </a:bodyPr>
          <a:lstStyle/>
          <a:p>
            <a:pPr algn="ctr"/>
            <a:r>
              <a:rPr lang="it-IT" sz="2000" b="1" dirty="0" smtClean="0">
                <a:solidFill>
                  <a:srgbClr val="FF0000"/>
                </a:solidFill>
              </a:rPr>
              <a:t>Dato confortante: I primi rapporti coincidono anche con il primo utilizzo degli strumenti di protezione, preservativo su tutti.</a:t>
            </a:r>
            <a:endParaRPr lang="it-IT"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anim calcmode="lin" valueType="num">
                                      <p:cBhvr>
                                        <p:cTn id="16" dur="500" fill="hold"/>
                                        <p:tgtEl>
                                          <p:spTgt spid="2050"/>
                                        </p:tgtEl>
                                        <p:attrNameLst>
                                          <p:attrName>style.rotation</p:attrName>
                                        </p:attrNameLst>
                                      </p:cBhvr>
                                      <p:tavLst>
                                        <p:tav tm="0">
                                          <p:val>
                                            <p:fltVal val="360"/>
                                          </p:val>
                                        </p:tav>
                                        <p:tav tm="100000">
                                          <p:val>
                                            <p:fltVal val="0"/>
                                          </p:val>
                                        </p:tav>
                                      </p:tavLst>
                                    </p:anim>
                                    <p:animEffect transition="in" filter="fade">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heel(4)">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heel(4)">
                                      <p:cBhvr>
                                        <p:cTn id="27" dur="20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heel(4)">
                                      <p:cBhvr>
                                        <p:cTn id="32" dur="20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heel(4)">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19" grpId="0" animBg="1"/>
      <p:bldP spid="20" grpId="0" animBg="1"/>
      <p:bldP spid="21" grpId="0" animBg="1"/>
      <p:bldP spid="2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971600" y="980728"/>
            <a:ext cx="7272808"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3D12BC86-9CFD-4EE3-B9FC-3DCBB456C9B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34</a:t>
            </a:fld>
            <a:endParaRPr lang="it-IT"/>
          </a:p>
        </p:txBody>
      </p:sp>
      <p:sp>
        <p:nvSpPr>
          <p:cNvPr id="13" name="CasellaDiTesto 12"/>
          <p:cNvSpPr txBox="1"/>
          <p:nvPr/>
        </p:nvSpPr>
        <p:spPr>
          <a:xfrm>
            <a:off x="755576" y="1412776"/>
            <a:ext cx="7632848" cy="523220"/>
          </a:xfrm>
          <a:prstGeom prst="rect">
            <a:avLst/>
          </a:prstGeom>
          <a:noFill/>
        </p:spPr>
        <p:txBody>
          <a:bodyPr wrap="square" rtlCol="0">
            <a:spAutoFit/>
          </a:bodyPr>
          <a:lstStyle/>
          <a:p>
            <a:pPr algn="ctr"/>
            <a:r>
              <a:rPr lang="it-IT" sz="2800" b="1" dirty="0">
                <a:solidFill>
                  <a:srgbClr val="FF0000"/>
                </a:solidFill>
              </a:rPr>
              <a:t>Più rischi per chi cambia spesso partner</a:t>
            </a:r>
            <a:endParaRPr lang="it-IT" sz="2800" dirty="0">
              <a:solidFill>
                <a:srgbClr val="FF0000"/>
              </a:solidFill>
            </a:endParaRPr>
          </a:p>
        </p:txBody>
      </p:sp>
      <p:sp>
        <p:nvSpPr>
          <p:cNvPr id="16" name="Rettangolo arrotondato 15"/>
          <p:cNvSpPr/>
          <p:nvPr/>
        </p:nvSpPr>
        <p:spPr>
          <a:xfrm>
            <a:off x="251520" y="2060848"/>
            <a:ext cx="8640960" cy="64807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Degli intervistati, poco più della metà (52%) continua a usarlo sempre</a:t>
            </a:r>
            <a:r>
              <a:rPr lang="it-IT" sz="2000" b="1" dirty="0">
                <a:solidFill>
                  <a:schemeClr val="bg1"/>
                </a:solidFill>
              </a:rPr>
              <a:t> </a:t>
            </a:r>
            <a:r>
              <a:rPr lang="it-IT" sz="2000" b="1" dirty="0" smtClean="0">
                <a:solidFill>
                  <a:schemeClr val="bg1"/>
                </a:solidFill>
              </a:rPr>
              <a:t>(preservativo)</a:t>
            </a:r>
            <a:endParaRPr lang="it-IT" sz="2000" b="1" dirty="0">
              <a:solidFill>
                <a:schemeClr val="bg1"/>
              </a:solidFill>
            </a:endParaRPr>
          </a:p>
        </p:txBody>
      </p:sp>
      <p:sp>
        <p:nvSpPr>
          <p:cNvPr id="18" name="Rettangolo arrotondato 17"/>
          <p:cNvSpPr/>
          <p:nvPr/>
        </p:nvSpPr>
        <p:spPr>
          <a:xfrm>
            <a:off x="251520" y="2852936"/>
            <a:ext cx="8640960" cy="64807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chemeClr val="bg1"/>
                </a:solidFill>
              </a:rPr>
              <a:t>Due i fattori, opposti tra loro, che tendono a ridurne l’uso:</a:t>
            </a:r>
            <a:endParaRPr lang="it-IT" sz="2400" b="1" dirty="0">
              <a:solidFill>
                <a:schemeClr val="bg1"/>
              </a:solidFill>
            </a:endParaRPr>
          </a:p>
        </p:txBody>
      </p:sp>
      <p:sp>
        <p:nvSpPr>
          <p:cNvPr id="23" name="Freccia a destra 22"/>
          <p:cNvSpPr/>
          <p:nvPr/>
        </p:nvSpPr>
        <p:spPr>
          <a:xfrm>
            <a:off x="251520" y="3789040"/>
            <a:ext cx="2520280" cy="1080120"/>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Primo fattore</a:t>
            </a:r>
            <a:endParaRPr lang="it-IT" sz="2000" b="1" dirty="0">
              <a:solidFill>
                <a:srgbClr val="FFFF00"/>
              </a:solidFill>
            </a:endParaRPr>
          </a:p>
        </p:txBody>
      </p:sp>
      <p:sp>
        <p:nvSpPr>
          <p:cNvPr id="24" name="Freccia a destra 23"/>
          <p:cNvSpPr/>
          <p:nvPr/>
        </p:nvSpPr>
        <p:spPr>
          <a:xfrm>
            <a:off x="251520" y="5085184"/>
            <a:ext cx="2520280" cy="1080120"/>
          </a:xfrm>
          <a:prstGeom prst="rightArrow">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Secondo fattore</a:t>
            </a:r>
            <a:endParaRPr lang="it-IT" sz="2000" b="1" dirty="0">
              <a:solidFill>
                <a:srgbClr val="FFFF00"/>
              </a:solidFill>
            </a:endParaRPr>
          </a:p>
        </p:txBody>
      </p:sp>
      <p:sp>
        <p:nvSpPr>
          <p:cNvPr id="25" name="Rettangolo arrotondato 24"/>
          <p:cNvSpPr/>
          <p:nvPr/>
        </p:nvSpPr>
        <p:spPr>
          <a:xfrm>
            <a:off x="2987824" y="3861048"/>
            <a:ext cx="5832648" cy="93610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Q</a:t>
            </a:r>
            <a:r>
              <a:rPr lang="it-IT" b="1" dirty="0" smtClean="0">
                <a:solidFill>
                  <a:schemeClr val="bg1"/>
                </a:solidFill>
              </a:rPr>
              <a:t>uando una relazione diventa stabile, si usano altri metodi contraccettivi o addirittura si sceglie deliberatamente di non prendere precauzioni.</a:t>
            </a:r>
            <a:endParaRPr lang="it-IT" b="1" dirty="0">
              <a:solidFill>
                <a:schemeClr val="bg1"/>
              </a:solidFill>
            </a:endParaRPr>
          </a:p>
        </p:txBody>
      </p:sp>
      <p:sp>
        <p:nvSpPr>
          <p:cNvPr id="26" name="Rettangolo arrotondato 25"/>
          <p:cNvSpPr/>
          <p:nvPr/>
        </p:nvSpPr>
        <p:spPr>
          <a:xfrm>
            <a:off x="2987824" y="5157192"/>
            <a:ext cx="5832648" cy="93610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Tra quelli che hanno rapporti occasionali: nettamente meno accorti sia nell’uso del condom che di altri metodi contraccettivi.</a:t>
            </a:r>
            <a:endParaRPr lang="it-IT"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 calcmode="lin" valueType="num">
                                      <p:cBhvr>
                                        <p:cTn id="30" dur="500" fill="hold"/>
                                        <p:tgtEl>
                                          <p:spTgt spid="23"/>
                                        </p:tgtEl>
                                        <p:attrNameLst>
                                          <p:attrName>style.rotation</p:attrName>
                                        </p:attrNameLst>
                                      </p:cBhvr>
                                      <p:tavLst>
                                        <p:tav tm="0">
                                          <p:val>
                                            <p:fltVal val="360"/>
                                          </p:val>
                                        </p:tav>
                                        <p:tav tm="100000">
                                          <p:val>
                                            <p:fltVal val="0"/>
                                          </p:val>
                                        </p:tav>
                                      </p:tavLst>
                                    </p:anim>
                                    <p:animEffect transition="in" filter="fade">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1000"/>
                                        <p:tgtEl>
                                          <p:spTgt spid="25"/>
                                        </p:tgtEl>
                                      </p:cBhvr>
                                    </p:animEffect>
                                    <p:anim calcmode="lin" valueType="num">
                                      <p:cBhvr>
                                        <p:cTn id="37" dur="1000" fill="hold"/>
                                        <p:tgtEl>
                                          <p:spTgt spid="25"/>
                                        </p:tgtEl>
                                        <p:attrNameLst>
                                          <p:attrName>ppt_x</p:attrName>
                                        </p:attrNameLst>
                                      </p:cBhvr>
                                      <p:tavLst>
                                        <p:tav tm="0">
                                          <p:val>
                                            <p:strVal val="#ppt_x"/>
                                          </p:val>
                                        </p:tav>
                                        <p:tav tm="100000">
                                          <p:val>
                                            <p:strVal val="#ppt_x"/>
                                          </p:val>
                                        </p:tav>
                                      </p:tavLst>
                                    </p:anim>
                                    <p:anim calcmode="lin" valueType="num">
                                      <p:cBhvr>
                                        <p:cTn id="3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9" presetClass="entr" presetSubtype="0" decel="10000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 calcmode="lin" valueType="num">
                                      <p:cBhvr>
                                        <p:cTn id="45" dur="500" fill="hold"/>
                                        <p:tgtEl>
                                          <p:spTgt spid="24"/>
                                        </p:tgtEl>
                                        <p:attrNameLst>
                                          <p:attrName>style.rotation</p:attrName>
                                        </p:attrNameLst>
                                      </p:cBhvr>
                                      <p:tavLst>
                                        <p:tav tm="0">
                                          <p:val>
                                            <p:fltVal val="360"/>
                                          </p:val>
                                        </p:tav>
                                        <p:tav tm="100000">
                                          <p:val>
                                            <p:fltVal val="0"/>
                                          </p:val>
                                        </p:tav>
                                      </p:tavLst>
                                    </p:anim>
                                    <p:animEffect transition="in" filter="fade">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8" grpId="0" animBg="1"/>
      <p:bldP spid="23" grpId="0" animBg="1"/>
      <p:bldP spid="24" grpId="0" animBg="1"/>
      <p:bldP spid="25" grpId="0" animBg="1"/>
      <p:bldP spid="2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467544" y="1052736"/>
            <a:ext cx="8136904"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B1943A34-C474-43C6-9149-65CC1DC8069B}"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35</a:t>
            </a:fld>
            <a:endParaRPr lang="it-IT"/>
          </a:p>
        </p:txBody>
      </p:sp>
      <p:sp>
        <p:nvSpPr>
          <p:cNvPr id="13" name="CasellaDiTesto 12"/>
          <p:cNvSpPr txBox="1"/>
          <p:nvPr/>
        </p:nvSpPr>
        <p:spPr>
          <a:xfrm>
            <a:off x="395536" y="1412776"/>
            <a:ext cx="8352928" cy="461665"/>
          </a:xfrm>
          <a:prstGeom prst="rect">
            <a:avLst/>
          </a:prstGeom>
          <a:noFill/>
        </p:spPr>
        <p:txBody>
          <a:bodyPr wrap="square" rtlCol="0">
            <a:spAutoFit/>
          </a:bodyPr>
          <a:lstStyle/>
          <a:p>
            <a:pPr algn="ctr"/>
            <a:r>
              <a:rPr lang="it-IT" sz="2400" b="1" dirty="0">
                <a:solidFill>
                  <a:srgbClr val="FF0000"/>
                </a:solidFill>
              </a:rPr>
              <a:t>Malattie Sessualmente Trasmissibili: un disastro!</a:t>
            </a:r>
            <a:endParaRPr lang="it-IT" sz="2400" dirty="0">
              <a:solidFill>
                <a:srgbClr val="FF0000"/>
              </a:solidFill>
            </a:endParaRPr>
          </a:p>
        </p:txBody>
      </p:sp>
      <p:pic>
        <p:nvPicPr>
          <p:cNvPr id="4098" name="Picture 2" descr="C:\Users\Master\Desktop\a5.jpg"/>
          <p:cNvPicPr>
            <a:picLocks noChangeAspect="1" noChangeArrowheads="1"/>
          </p:cNvPicPr>
          <p:nvPr/>
        </p:nvPicPr>
        <p:blipFill>
          <a:blip r:embed="rId3" cstate="print"/>
          <a:srcRect/>
          <a:stretch>
            <a:fillRect/>
          </a:stretch>
        </p:blipFill>
        <p:spPr bwMode="auto">
          <a:xfrm>
            <a:off x="2843808" y="2420888"/>
            <a:ext cx="3312368" cy="2520280"/>
          </a:xfrm>
          <a:prstGeom prst="rect">
            <a:avLst/>
          </a:prstGeom>
          <a:noFill/>
          <a:ln w="25400">
            <a:solidFill>
              <a:srgbClr val="FFFF00"/>
            </a:solidFill>
          </a:ln>
        </p:spPr>
      </p:pic>
      <p:sp>
        <p:nvSpPr>
          <p:cNvPr id="17" name="Rettangolo 16"/>
          <p:cNvSpPr/>
          <p:nvPr/>
        </p:nvSpPr>
        <p:spPr>
          <a:xfrm>
            <a:off x="251520" y="1988840"/>
            <a:ext cx="2376264" cy="3240360"/>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Non deve quindi stupirci la recrudescenza tra i giovani delle Malattie Sessualmente Trasmissibili (MST). Non fanno paura semplicemente perché non si conoscono:</a:t>
            </a:r>
            <a:endParaRPr lang="it-IT" b="1" dirty="0">
              <a:solidFill>
                <a:schemeClr val="bg1"/>
              </a:solidFill>
            </a:endParaRPr>
          </a:p>
        </p:txBody>
      </p:sp>
      <p:sp>
        <p:nvSpPr>
          <p:cNvPr id="19" name="Rettangolo 18"/>
          <p:cNvSpPr/>
          <p:nvPr/>
        </p:nvSpPr>
        <p:spPr>
          <a:xfrm>
            <a:off x="6372200" y="1988840"/>
            <a:ext cx="2520280" cy="3240360"/>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1</a:t>
            </a:r>
            <a:r>
              <a:rPr lang="it-IT" b="1" dirty="0" smtClean="0">
                <a:solidFill>
                  <a:schemeClr val="bg1"/>
                </a:solidFill>
              </a:rPr>
              <a:t> su 4 ignora che possano essere asintomatiche, 2 su 5 che possano portare all’infertilità. Complessivamente, la metà dei 10 mila giovani intervistati non supera le domande chiave sulla conoscenza delle MST</a:t>
            </a:r>
            <a:endParaRPr lang="it-IT" b="1" dirty="0">
              <a:solidFill>
                <a:schemeClr val="bg1"/>
              </a:solidFill>
            </a:endParaRPr>
          </a:p>
        </p:txBody>
      </p:sp>
      <p:sp>
        <p:nvSpPr>
          <p:cNvPr id="20" name="Rettangolo 19"/>
          <p:cNvSpPr/>
          <p:nvPr/>
        </p:nvSpPr>
        <p:spPr>
          <a:xfrm>
            <a:off x="251520" y="5373216"/>
            <a:ext cx="8640960" cy="1152128"/>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A ulteriore conferma che queste nozioni i ragazzi le apprendono da soli, il fatto che i picchi positivi di conoscenza si riscontrino in corrispondenza dell’età delle prime esperienze sessuali (tra i 15 e i 18 anni). Tra i pre-adolescenti la situazione è a dir poco drammatica.</a:t>
            </a:r>
            <a:endParaRPr lang="it-IT"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anim calcmode="lin" valueType="num">
                                      <p:cBhvr>
                                        <p:cTn id="16" dur="500" fill="hold"/>
                                        <p:tgtEl>
                                          <p:spTgt spid="4098"/>
                                        </p:tgtEl>
                                        <p:attrNameLst>
                                          <p:attrName>style.rotation</p:attrName>
                                        </p:attrNameLst>
                                      </p:cBhvr>
                                      <p:tavLst>
                                        <p:tav tm="0">
                                          <p:val>
                                            <p:fltVal val="360"/>
                                          </p:val>
                                        </p:tav>
                                        <p:tav tm="100000">
                                          <p:val>
                                            <p:fltVal val="0"/>
                                          </p:val>
                                        </p:tav>
                                      </p:tavLst>
                                    </p:anim>
                                    <p:animEffect transition="in" filter="fade">
                                      <p:cBhvr>
                                        <p:cTn id="17" dur="500"/>
                                        <p:tgtEl>
                                          <p:spTgt spid="409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19" grpId="0" animBg="1"/>
      <p:bldP spid="2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683568" y="1052736"/>
            <a:ext cx="7704856"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DEAB087A-BC28-4F16-87D7-D4FB431AB2B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36</a:t>
            </a:fld>
            <a:endParaRPr lang="it-IT"/>
          </a:p>
        </p:txBody>
      </p:sp>
      <p:sp>
        <p:nvSpPr>
          <p:cNvPr id="13" name="CasellaDiTesto 12"/>
          <p:cNvSpPr txBox="1"/>
          <p:nvPr/>
        </p:nvSpPr>
        <p:spPr>
          <a:xfrm>
            <a:off x="395536" y="1412776"/>
            <a:ext cx="8352928" cy="461665"/>
          </a:xfrm>
          <a:prstGeom prst="rect">
            <a:avLst/>
          </a:prstGeom>
          <a:noFill/>
        </p:spPr>
        <p:txBody>
          <a:bodyPr wrap="square" rtlCol="0">
            <a:spAutoFit/>
          </a:bodyPr>
          <a:lstStyle/>
          <a:p>
            <a:pPr algn="ctr"/>
            <a:r>
              <a:rPr lang="it-IT" sz="2400" b="1" dirty="0">
                <a:solidFill>
                  <a:srgbClr val="FF0000"/>
                </a:solidFill>
              </a:rPr>
              <a:t>Analisi e controlli medici quasi sconosciuti</a:t>
            </a:r>
            <a:endParaRPr lang="it-IT" sz="2400" dirty="0">
              <a:solidFill>
                <a:srgbClr val="FF0000"/>
              </a:solidFill>
            </a:endParaRPr>
          </a:p>
        </p:txBody>
      </p:sp>
      <p:sp>
        <p:nvSpPr>
          <p:cNvPr id="12" name="Rettangolo 11"/>
          <p:cNvSpPr/>
          <p:nvPr/>
        </p:nvSpPr>
        <p:spPr>
          <a:xfrm>
            <a:off x="251520" y="1988840"/>
            <a:ext cx="8640960" cy="1224136"/>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chemeClr val="bg1"/>
                </a:solidFill>
              </a:rPr>
              <a:t>Più di 2 giovani su 3 – il 67% - non si sono mai sottoposti a una visita ginecologica/andrologica, il 21% lo ha fatto una volta sola. Solamente per il 12% è una consuetudine (su questo meglio, se così si può dire, le femmine rispetto ai maschi). </a:t>
            </a:r>
            <a:endParaRPr lang="it-IT" b="1" dirty="0">
              <a:solidFill>
                <a:schemeClr val="bg1"/>
              </a:solidFill>
            </a:endParaRPr>
          </a:p>
        </p:txBody>
      </p:sp>
      <p:sp>
        <p:nvSpPr>
          <p:cNvPr id="14" name="Rettangolo 13"/>
          <p:cNvSpPr/>
          <p:nvPr/>
        </p:nvSpPr>
        <p:spPr>
          <a:xfrm>
            <a:off x="251520" y="3356992"/>
            <a:ext cx="8640960" cy="864096"/>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chemeClr val="bg1"/>
                </a:solidFill>
              </a:rPr>
              <a:t>La frequenza di visite specialistiche, infatti, aumenta man mano che si cresce: tra i maggiorenni più della metà (50%) si è fatto controllare (circa 1 su 4 lo fa periodicamente). </a:t>
            </a:r>
          </a:p>
        </p:txBody>
      </p:sp>
      <p:sp>
        <p:nvSpPr>
          <p:cNvPr id="15" name="Rettangolo 14"/>
          <p:cNvSpPr/>
          <p:nvPr/>
        </p:nvSpPr>
        <p:spPr>
          <a:xfrm>
            <a:off x="251520" y="4365104"/>
            <a:ext cx="8640960" cy="1296144"/>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chemeClr val="bg1"/>
                </a:solidFill>
              </a:rPr>
              <a:t>Ma la differenza, stavolta, la fa anche l’attività sessuale: tra chi ha avuto rapporti completi, il 52% non è mai andato dal ginecologo/andrologo.  Un dato preoccupante? Niente in confronto a chi è ancora ‘vergine’: tra loro solo il 26% si è fatto visitare almeno una volta. </a:t>
            </a:r>
          </a:p>
        </p:txBody>
      </p:sp>
      <p:sp>
        <p:nvSpPr>
          <p:cNvPr id="16" name="Rettangolo 15"/>
          <p:cNvSpPr/>
          <p:nvPr/>
        </p:nvSpPr>
        <p:spPr>
          <a:xfrm>
            <a:off x="251520" y="5805264"/>
            <a:ext cx="8640960" cy="720080"/>
          </a:xfrm>
          <a:prstGeom prst="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b="1" dirty="0" smtClean="0"/>
          </a:p>
          <a:p>
            <a:r>
              <a:rPr lang="it-IT" b="1" dirty="0" smtClean="0">
                <a:solidFill>
                  <a:schemeClr val="bg1"/>
                </a:solidFill>
              </a:rPr>
              <a:t>Discorso simile per i controlli ‘anti MST’: appena 1 su 10 ha fatto un test per l’HIV o per le altre infezioni sessualmente trasmissibili.</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animBg="1"/>
      <p:bldP spid="14" grpId="0" animBg="1"/>
      <p:bldP spid="15" grpId="0" animBg="1"/>
      <p:bldP spid="1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95536" y="1124744"/>
            <a:ext cx="828092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0055E96F-D72F-412F-961B-5B6C96CE2189}"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37</a:t>
            </a:fld>
            <a:endParaRPr lang="it-IT"/>
          </a:p>
        </p:txBody>
      </p:sp>
      <p:sp>
        <p:nvSpPr>
          <p:cNvPr id="13" name="CasellaDiTesto 12"/>
          <p:cNvSpPr txBox="1"/>
          <p:nvPr/>
        </p:nvSpPr>
        <p:spPr>
          <a:xfrm>
            <a:off x="323528" y="1484784"/>
            <a:ext cx="8424936" cy="400110"/>
          </a:xfrm>
          <a:prstGeom prst="rect">
            <a:avLst/>
          </a:prstGeom>
          <a:noFill/>
        </p:spPr>
        <p:txBody>
          <a:bodyPr wrap="square" rtlCol="0">
            <a:spAutoFit/>
          </a:bodyPr>
          <a:lstStyle/>
          <a:p>
            <a:pPr algn="ctr"/>
            <a:r>
              <a:rPr lang="it-IT" sz="2000" b="1" dirty="0" smtClean="0">
                <a:solidFill>
                  <a:srgbClr val="FF0000"/>
                </a:solidFill>
              </a:rPr>
              <a:t>L’educazione sessuale si fa sul web, in famiglia è tabù</a:t>
            </a:r>
            <a:endParaRPr lang="it-IT" sz="2000" dirty="0">
              <a:solidFill>
                <a:srgbClr val="FF0000"/>
              </a:solidFill>
            </a:endParaRPr>
          </a:p>
        </p:txBody>
      </p:sp>
      <p:sp>
        <p:nvSpPr>
          <p:cNvPr id="17" name="Rettangolo arrotondato 16"/>
          <p:cNvSpPr/>
          <p:nvPr/>
        </p:nvSpPr>
        <p:spPr>
          <a:xfrm>
            <a:off x="251520" y="1988840"/>
            <a:ext cx="2448272" cy="1440160"/>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Il Web è l’insegnante di educazione sessuale: è così per il 64% dei ragazzi</a:t>
            </a:r>
            <a:r>
              <a:rPr lang="it-IT" dirty="0" smtClean="0">
                <a:solidFill>
                  <a:schemeClr val="bg1"/>
                </a:solidFill>
              </a:rPr>
              <a:t> </a:t>
            </a:r>
            <a:endParaRPr lang="it-IT" dirty="0">
              <a:solidFill>
                <a:schemeClr val="bg1"/>
              </a:solidFill>
            </a:endParaRPr>
          </a:p>
        </p:txBody>
      </p:sp>
      <p:sp>
        <p:nvSpPr>
          <p:cNvPr id="18" name="Rettangolo arrotondato 17"/>
          <p:cNvSpPr/>
          <p:nvPr/>
        </p:nvSpPr>
        <p:spPr>
          <a:xfrm>
            <a:off x="251520" y="3861048"/>
            <a:ext cx="2448272" cy="864096"/>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Le alternative? I coetanei (38%) o il partner (27%)</a:t>
            </a:r>
            <a:endParaRPr lang="it-IT" b="1" dirty="0">
              <a:solidFill>
                <a:schemeClr val="bg1"/>
              </a:solidFill>
            </a:endParaRPr>
          </a:p>
        </p:txBody>
      </p:sp>
      <p:sp>
        <p:nvSpPr>
          <p:cNvPr id="20" name="Rettangolo arrotondato 19"/>
          <p:cNvSpPr/>
          <p:nvPr/>
        </p:nvSpPr>
        <p:spPr>
          <a:xfrm>
            <a:off x="6444208" y="1988840"/>
            <a:ext cx="2448272" cy="273630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Quasi mai nell’elenco delle persone da consultare ci sono i genitori (li menziona solo il 27%). Senza parlare di quell’11% che non chiede a nessuno.</a:t>
            </a:r>
          </a:p>
        </p:txBody>
      </p:sp>
      <p:sp>
        <p:nvSpPr>
          <p:cNvPr id="21" name="Rettangolo arrotondato 20"/>
          <p:cNvSpPr/>
          <p:nvPr/>
        </p:nvSpPr>
        <p:spPr>
          <a:xfrm>
            <a:off x="251520" y="5157192"/>
            <a:ext cx="8640960" cy="1152128"/>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Se una volta al genitore dello stesso sesso era affidato il compito di spiegare questa dimensione all’ingresso della pubertà, oggi il 60% dei ragazzi dichiara di non parlarne con i genitori e solo il 5% riceve strumenti di profilassi quali i condom direttamente dal papà o dalla mamma</a:t>
            </a:r>
          </a:p>
        </p:txBody>
      </p:sp>
      <p:pic>
        <p:nvPicPr>
          <p:cNvPr id="22" name="Immagine 21" descr="a6.jpg"/>
          <p:cNvPicPr>
            <a:picLocks noChangeAspect="1"/>
          </p:cNvPicPr>
          <p:nvPr/>
        </p:nvPicPr>
        <p:blipFill>
          <a:blip r:embed="rId3" cstate="print"/>
          <a:srcRect b="6907"/>
          <a:stretch>
            <a:fillRect/>
          </a:stretch>
        </p:blipFill>
        <p:spPr>
          <a:xfrm>
            <a:off x="3275856" y="1988840"/>
            <a:ext cx="2592288" cy="2880320"/>
          </a:xfrm>
          <a:prstGeom prst="rect">
            <a:avLst/>
          </a:prstGeom>
          <a:ln>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 calcmode="lin" valueType="num">
                                      <p:cBhvr>
                                        <p:cTn id="14" dur="500" fill="hold"/>
                                        <p:tgtEl>
                                          <p:spTgt spid="22"/>
                                        </p:tgtEl>
                                        <p:attrNameLst>
                                          <p:attrName>ppt_w</p:attrName>
                                        </p:attrNameLst>
                                      </p:cBhvr>
                                      <p:tavLst>
                                        <p:tav tm="0">
                                          <p:val>
                                            <p:fltVal val="0"/>
                                          </p:val>
                                        </p:tav>
                                        <p:tav tm="100000">
                                          <p:val>
                                            <p:strVal val="#ppt_w"/>
                                          </p:val>
                                        </p:tav>
                                      </p:tavLst>
                                    </p:anim>
                                    <p:anim calcmode="lin" valueType="num">
                                      <p:cBhvr>
                                        <p:cTn id="15" dur="500" fill="hold"/>
                                        <p:tgtEl>
                                          <p:spTgt spid="22"/>
                                        </p:tgtEl>
                                        <p:attrNameLst>
                                          <p:attrName>ppt_h</p:attrName>
                                        </p:attrNameLst>
                                      </p:cBhvr>
                                      <p:tavLst>
                                        <p:tav tm="0">
                                          <p:val>
                                            <p:fltVal val="0"/>
                                          </p:val>
                                        </p:tav>
                                        <p:tav tm="100000">
                                          <p:val>
                                            <p:strVal val="#ppt_h"/>
                                          </p:val>
                                        </p:tav>
                                      </p:tavLst>
                                    </p:anim>
                                    <p:anim calcmode="lin" valueType="num">
                                      <p:cBhvr>
                                        <p:cTn id="16" dur="500" fill="hold"/>
                                        <p:tgtEl>
                                          <p:spTgt spid="22"/>
                                        </p:tgtEl>
                                        <p:attrNameLst>
                                          <p:attrName>style.rotation</p:attrName>
                                        </p:attrNameLst>
                                      </p:cBhvr>
                                      <p:tavLst>
                                        <p:tav tm="0">
                                          <p:val>
                                            <p:fltVal val="360"/>
                                          </p:val>
                                        </p:tav>
                                        <p:tav tm="100000">
                                          <p:val>
                                            <p:fltVal val="0"/>
                                          </p:val>
                                        </p:tav>
                                      </p:tavLst>
                                    </p:anim>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18" grpId="0" animBg="1"/>
      <p:bldP spid="20" grpId="0" animBg="1"/>
      <p:bldP spid="2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95536" y="1124744"/>
            <a:ext cx="828092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9C0B0403-08C7-408D-BBA7-A3F88B13F7A3}"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38</a:t>
            </a:fld>
            <a:endParaRPr lang="it-IT"/>
          </a:p>
        </p:txBody>
      </p:sp>
      <p:sp>
        <p:nvSpPr>
          <p:cNvPr id="13" name="CasellaDiTesto 12"/>
          <p:cNvSpPr txBox="1"/>
          <p:nvPr/>
        </p:nvSpPr>
        <p:spPr>
          <a:xfrm>
            <a:off x="395536" y="1484784"/>
            <a:ext cx="8352928" cy="461665"/>
          </a:xfrm>
          <a:prstGeom prst="rect">
            <a:avLst/>
          </a:prstGeom>
          <a:noFill/>
        </p:spPr>
        <p:txBody>
          <a:bodyPr wrap="square" rtlCol="0">
            <a:spAutoFit/>
          </a:bodyPr>
          <a:lstStyle/>
          <a:p>
            <a:pPr algn="ctr"/>
            <a:r>
              <a:rPr lang="it-IT" sz="2400" b="1" dirty="0" smtClean="0">
                <a:solidFill>
                  <a:srgbClr val="FF0000"/>
                </a:solidFill>
              </a:rPr>
              <a:t>Il ruolo fondamentale della scuola</a:t>
            </a:r>
            <a:endParaRPr lang="it-IT" sz="2400" dirty="0">
              <a:solidFill>
                <a:srgbClr val="FF0000"/>
              </a:solidFill>
            </a:endParaRPr>
          </a:p>
        </p:txBody>
      </p:sp>
      <p:sp>
        <p:nvSpPr>
          <p:cNvPr id="17" name="Rettangolo arrotondato 16"/>
          <p:cNvSpPr/>
          <p:nvPr/>
        </p:nvSpPr>
        <p:spPr>
          <a:xfrm>
            <a:off x="251520" y="1988840"/>
            <a:ext cx="2448272" cy="1440160"/>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2 giovani su 5 non hanno mai affrontato l’argomento a scuola</a:t>
            </a:r>
            <a:endParaRPr lang="it-IT" dirty="0">
              <a:solidFill>
                <a:schemeClr val="bg1"/>
              </a:solidFill>
            </a:endParaRPr>
          </a:p>
        </p:txBody>
      </p:sp>
      <p:sp>
        <p:nvSpPr>
          <p:cNvPr id="18" name="Rettangolo arrotondato 17"/>
          <p:cNvSpPr/>
          <p:nvPr/>
        </p:nvSpPr>
        <p:spPr>
          <a:xfrm>
            <a:off x="251520" y="3645024"/>
            <a:ext cx="2448272" cy="1080120"/>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Oltre la metà di chi l’ha fatto non vi ha trovato alcuna utilità</a:t>
            </a:r>
            <a:endParaRPr lang="it-IT" b="1" dirty="0">
              <a:solidFill>
                <a:schemeClr val="bg1"/>
              </a:solidFill>
            </a:endParaRPr>
          </a:p>
        </p:txBody>
      </p:sp>
      <p:sp>
        <p:nvSpPr>
          <p:cNvPr id="20" name="Rettangolo arrotondato 19"/>
          <p:cNvSpPr/>
          <p:nvPr/>
        </p:nvSpPr>
        <p:spPr>
          <a:xfrm>
            <a:off x="6444208" y="1988840"/>
            <a:ext cx="2448272" cy="273630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Forse perché in molti casi se ne sono occupati docenti interni o altri studenti (solo il 62% ha ricevuto una consulenza da parte di un esperto)</a:t>
            </a:r>
            <a:endParaRPr lang="it-IT" b="1" dirty="0">
              <a:solidFill>
                <a:schemeClr val="bg1"/>
              </a:solidFill>
            </a:endParaRPr>
          </a:p>
        </p:txBody>
      </p:sp>
      <p:sp>
        <p:nvSpPr>
          <p:cNvPr id="21" name="Rettangolo arrotondato 20"/>
          <p:cNvSpPr/>
          <p:nvPr/>
        </p:nvSpPr>
        <p:spPr>
          <a:xfrm>
            <a:off x="251520" y="5157192"/>
            <a:ext cx="8640960" cy="1296144"/>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0000"/>
                </a:solidFill>
              </a:rPr>
              <a:t>Chi ha svolto un corso di educazione sessuale a scuola è decisamente più preparato degli altri ad affrontare questi argomenti: un miglioramento che oscilla dal 10 al 20 per cento a seconda degli argomenti</a:t>
            </a:r>
          </a:p>
        </p:txBody>
      </p:sp>
      <p:pic>
        <p:nvPicPr>
          <p:cNvPr id="14" name="Immagine 13" descr="a10.jpg"/>
          <p:cNvPicPr>
            <a:picLocks noChangeAspect="1"/>
          </p:cNvPicPr>
          <p:nvPr/>
        </p:nvPicPr>
        <p:blipFill>
          <a:blip r:embed="rId3" cstate="print"/>
          <a:stretch>
            <a:fillRect/>
          </a:stretch>
        </p:blipFill>
        <p:spPr>
          <a:xfrm>
            <a:off x="2843808" y="2132856"/>
            <a:ext cx="3456384" cy="2611234"/>
          </a:xfrm>
          <a:prstGeom prst="rect">
            <a:avLst/>
          </a:prstGeom>
          <a:ln>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 calcmode="lin" valueType="num">
                                      <p:cBhvr>
                                        <p:cTn id="16" dur="500" fill="hold"/>
                                        <p:tgtEl>
                                          <p:spTgt spid="14"/>
                                        </p:tgtEl>
                                        <p:attrNameLst>
                                          <p:attrName>style.rotation</p:attrName>
                                        </p:attrNameLst>
                                      </p:cBhvr>
                                      <p:tavLst>
                                        <p:tav tm="0">
                                          <p:val>
                                            <p:fltVal val="360"/>
                                          </p:val>
                                        </p:tav>
                                        <p:tav tm="100000">
                                          <p:val>
                                            <p:fltVal val="0"/>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18" grpId="0" animBg="1"/>
      <p:bldP spid="20" grpId="0" animBg="1"/>
      <p:bldP spid="2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95536" y="1052736"/>
            <a:ext cx="828092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752A094A-7866-4335-921C-2B94A876542E}"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39</a:t>
            </a:fld>
            <a:endParaRPr lang="it-IT"/>
          </a:p>
        </p:txBody>
      </p:sp>
      <p:sp>
        <p:nvSpPr>
          <p:cNvPr id="13" name="CasellaDiTesto 12"/>
          <p:cNvSpPr txBox="1"/>
          <p:nvPr/>
        </p:nvSpPr>
        <p:spPr>
          <a:xfrm>
            <a:off x="395536" y="1268760"/>
            <a:ext cx="8352928" cy="461665"/>
          </a:xfrm>
          <a:prstGeom prst="rect">
            <a:avLst/>
          </a:prstGeom>
          <a:noFill/>
        </p:spPr>
        <p:txBody>
          <a:bodyPr wrap="square" rtlCol="0">
            <a:spAutoFit/>
          </a:bodyPr>
          <a:lstStyle/>
          <a:p>
            <a:pPr algn="ctr"/>
            <a:r>
              <a:rPr lang="it-IT" sz="2400" b="1" dirty="0" smtClean="0">
                <a:solidFill>
                  <a:srgbClr val="FF0000"/>
                </a:solidFill>
              </a:rPr>
              <a:t>Dilaga la pornografia online</a:t>
            </a:r>
            <a:endParaRPr lang="it-IT" sz="2400" dirty="0">
              <a:solidFill>
                <a:srgbClr val="FF0000"/>
              </a:solidFill>
            </a:endParaRPr>
          </a:p>
        </p:txBody>
      </p:sp>
      <p:sp>
        <p:nvSpPr>
          <p:cNvPr id="17" name="Rettangolo arrotondato 16"/>
          <p:cNvSpPr/>
          <p:nvPr/>
        </p:nvSpPr>
        <p:spPr>
          <a:xfrm>
            <a:off x="251520" y="1772816"/>
            <a:ext cx="3096344" cy="1944216"/>
          </a:xfrm>
          <a:prstGeom prst="roundRect">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Tra i giovani si assiste a due pericolose ‘devianze’, figlie del nostro tempo, che affliggono sempre più giovani: </a:t>
            </a:r>
            <a:r>
              <a:rPr lang="it-IT" b="1" dirty="0" smtClean="0">
                <a:solidFill>
                  <a:srgbClr val="FFFF00"/>
                </a:solidFill>
              </a:rPr>
              <a:t>la pornografia e il cosiddetto s</a:t>
            </a:r>
            <a:r>
              <a:rPr lang="it-IT" b="1" i="1" dirty="0" smtClean="0">
                <a:solidFill>
                  <a:srgbClr val="FFFF00"/>
                </a:solidFill>
              </a:rPr>
              <a:t>exting</a:t>
            </a:r>
            <a:endParaRPr lang="it-IT" b="1" dirty="0">
              <a:solidFill>
                <a:srgbClr val="FFFF00"/>
              </a:solidFill>
            </a:endParaRPr>
          </a:p>
        </p:txBody>
      </p:sp>
      <p:sp>
        <p:nvSpPr>
          <p:cNvPr id="20" name="Rettangolo arrotondato 19"/>
          <p:cNvSpPr/>
          <p:nvPr/>
        </p:nvSpPr>
        <p:spPr>
          <a:xfrm>
            <a:off x="251520" y="3789040"/>
            <a:ext cx="3096344" cy="2520280"/>
          </a:xfrm>
          <a:prstGeom prst="roundRect">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dirty="0" smtClean="0"/>
          </a:p>
          <a:p>
            <a:pPr algn="ctr"/>
            <a:r>
              <a:rPr lang="it-IT" b="1" dirty="0" smtClean="0"/>
              <a:t>Oltre il 60% dei ragazzi che hanno partecipato alla ricerca ha visto video o materiali porno; 1 su 5 si dichiara consumatore abituale. A farlo nettamente di più i maschi (76%) delle femmine (52%)</a:t>
            </a:r>
          </a:p>
          <a:p>
            <a:endParaRPr lang="it-IT" dirty="0"/>
          </a:p>
        </p:txBody>
      </p:sp>
      <p:sp>
        <p:nvSpPr>
          <p:cNvPr id="21" name="Rettangolo arrotondato 20"/>
          <p:cNvSpPr/>
          <p:nvPr/>
        </p:nvSpPr>
        <p:spPr>
          <a:xfrm>
            <a:off x="5364088" y="1772816"/>
            <a:ext cx="3600400" cy="4896544"/>
          </a:xfrm>
          <a:prstGeom prst="roundRect">
            <a:avLst/>
          </a:prstGeom>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L’apice (67% di fruitori) si registra proprio nel momento della presa di consapevolezza della propria sessualità (15-18 anni). Ma anche i più piccoli, che non hanno gli strumenti interpretativi adeguati, non sono immuni: tra gli 11 e 14 anni quasi la metà ha già avuto un contatto con materiale porno. Il motivo? Quasi sempre (77%) per eccitarsi da soli, spesso per curiosità (51%) o per apprendere nuove pratiche sessuali (31%).</a:t>
            </a:r>
            <a:endParaRPr lang="it-IT" b="1" dirty="0"/>
          </a:p>
        </p:txBody>
      </p:sp>
      <p:pic>
        <p:nvPicPr>
          <p:cNvPr id="14" name="Immagine 13" descr="a7.jpg"/>
          <p:cNvPicPr>
            <a:picLocks noChangeAspect="1"/>
          </p:cNvPicPr>
          <p:nvPr/>
        </p:nvPicPr>
        <p:blipFill>
          <a:blip r:embed="rId3" cstate="print"/>
          <a:stretch>
            <a:fillRect/>
          </a:stretch>
        </p:blipFill>
        <p:spPr>
          <a:xfrm>
            <a:off x="3419872" y="1844824"/>
            <a:ext cx="1800200" cy="1274298"/>
          </a:xfrm>
          <a:prstGeom prst="rect">
            <a:avLst/>
          </a:prstGeom>
          <a:ln>
            <a:solidFill>
              <a:schemeClr val="accent3"/>
            </a:solidFill>
          </a:ln>
        </p:spPr>
      </p:pic>
      <p:pic>
        <p:nvPicPr>
          <p:cNvPr id="15" name="Immagine 14" descr="a9.jpg"/>
          <p:cNvPicPr>
            <a:picLocks noChangeAspect="1"/>
          </p:cNvPicPr>
          <p:nvPr/>
        </p:nvPicPr>
        <p:blipFill>
          <a:blip r:embed="rId4" cstate="print"/>
          <a:stretch>
            <a:fillRect/>
          </a:stretch>
        </p:blipFill>
        <p:spPr>
          <a:xfrm>
            <a:off x="3419872" y="3573016"/>
            <a:ext cx="1794199" cy="1008112"/>
          </a:xfrm>
          <a:prstGeom prst="rect">
            <a:avLst/>
          </a:prstGeom>
          <a:ln>
            <a:solidFill>
              <a:schemeClr val="accent3"/>
            </a:solidFill>
          </a:ln>
        </p:spPr>
      </p:pic>
      <p:pic>
        <p:nvPicPr>
          <p:cNvPr id="16" name="Immagine 15" descr="a8.jpg"/>
          <p:cNvPicPr>
            <a:picLocks noChangeAspect="1"/>
          </p:cNvPicPr>
          <p:nvPr/>
        </p:nvPicPr>
        <p:blipFill>
          <a:blip r:embed="rId5" cstate="print"/>
          <a:stretch>
            <a:fillRect/>
          </a:stretch>
        </p:blipFill>
        <p:spPr>
          <a:xfrm>
            <a:off x="3419872" y="5013176"/>
            <a:ext cx="1848612" cy="1152128"/>
          </a:xfrm>
          <a:prstGeom prst="rect">
            <a:avLst/>
          </a:prstGeom>
          <a:ln>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 calcmode="lin" valueType="num">
                                      <p:cBhvr>
                                        <p:cTn id="16" dur="500" fill="hold"/>
                                        <p:tgtEl>
                                          <p:spTgt spid="14"/>
                                        </p:tgtEl>
                                        <p:attrNameLst>
                                          <p:attrName>style.rotation</p:attrName>
                                        </p:attrNameLst>
                                      </p:cBhvr>
                                      <p:tavLst>
                                        <p:tav tm="0">
                                          <p:val>
                                            <p:fltVal val="360"/>
                                          </p:val>
                                        </p:tav>
                                        <p:tav tm="100000">
                                          <p:val>
                                            <p:fltVal val="0"/>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 calcmode="lin" valueType="num">
                                      <p:cBhvr>
                                        <p:cTn id="31" dur="500" fill="hold"/>
                                        <p:tgtEl>
                                          <p:spTgt spid="15"/>
                                        </p:tgtEl>
                                        <p:attrNameLst>
                                          <p:attrName>style.rotation</p:attrName>
                                        </p:attrNameLst>
                                      </p:cBhvr>
                                      <p:tavLst>
                                        <p:tav tm="0">
                                          <p:val>
                                            <p:fltVal val="360"/>
                                          </p:val>
                                        </p:tav>
                                        <p:tav tm="100000">
                                          <p:val>
                                            <p:fltVal val="0"/>
                                          </p:val>
                                        </p:tav>
                                      </p:tavLst>
                                    </p:anim>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 calcmode="lin" valueType="num">
                                      <p:cBhvr>
                                        <p:cTn id="46" dur="500" fill="hold"/>
                                        <p:tgtEl>
                                          <p:spTgt spid="16"/>
                                        </p:tgtEl>
                                        <p:attrNameLst>
                                          <p:attrName>style.rotation</p:attrName>
                                        </p:attrNameLst>
                                      </p:cBhvr>
                                      <p:tavLst>
                                        <p:tav tm="0">
                                          <p:val>
                                            <p:fltVal val="360"/>
                                          </p:val>
                                        </p:tav>
                                        <p:tav tm="100000">
                                          <p:val>
                                            <p:fltVal val="0"/>
                                          </p:val>
                                        </p:tav>
                                      </p:tavLst>
                                    </p:anim>
                                    <p:animEffect transition="in" filter="fad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4</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Alcune risposte ai dubbi frequenti</a:t>
            </a:r>
            <a:endParaRPr lang="it-IT" b="1" dirty="0">
              <a:solidFill>
                <a:srgbClr val="FF0000"/>
              </a:solidFill>
            </a:endParaRPr>
          </a:p>
        </p:txBody>
      </p:sp>
      <p:sp>
        <p:nvSpPr>
          <p:cNvPr id="10" name="CasellaDiTesto 9"/>
          <p:cNvSpPr txBox="1"/>
          <p:nvPr/>
        </p:nvSpPr>
        <p:spPr>
          <a:xfrm>
            <a:off x="467544" y="1772816"/>
            <a:ext cx="8136904" cy="2862322"/>
          </a:xfrm>
          <a:prstGeom prst="rect">
            <a:avLst/>
          </a:prstGeom>
          <a:solidFill>
            <a:srgbClr val="FFFF00"/>
          </a:solidFill>
          <a:ln w="25400">
            <a:solidFill>
              <a:srgbClr val="FF0000"/>
            </a:solidFill>
          </a:ln>
        </p:spPr>
        <p:txBody>
          <a:bodyPr wrap="square" rtlCol="0">
            <a:spAutoFit/>
          </a:bodyPr>
          <a:lstStyle/>
          <a:p>
            <a:pPr lvl="0" algn="ctr"/>
            <a:r>
              <a:rPr lang="it-IT" sz="2000" b="1" u="sng" dirty="0">
                <a:solidFill>
                  <a:srgbClr val="0070C0"/>
                </a:solidFill>
              </a:rPr>
              <a:t>Il coito interrotto è un metodo efficace contro gravidanze indesiderate e MST?</a:t>
            </a:r>
            <a:endParaRPr lang="it-IT" sz="2000" dirty="0">
              <a:solidFill>
                <a:srgbClr val="0070C0"/>
              </a:solidFill>
            </a:endParaRPr>
          </a:p>
          <a:p>
            <a:pPr algn="just"/>
            <a:r>
              <a:rPr lang="it-IT" sz="2000" b="1" dirty="0">
                <a:solidFill>
                  <a:srgbClr val="FF0000"/>
                </a:solidFill>
              </a:rPr>
              <a:t>La risposta è sicuramente no</a:t>
            </a:r>
            <a:r>
              <a:rPr lang="it-IT" sz="2000" dirty="0">
                <a:solidFill>
                  <a:srgbClr val="0070C0"/>
                </a:solidFill>
              </a:rPr>
              <a:t>, anche perché il coito interrotto non è un metodo contraccettivo. </a:t>
            </a:r>
            <a:endParaRPr lang="it-IT" sz="2000" dirty="0" smtClean="0">
              <a:solidFill>
                <a:srgbClr val="0070C0"/>
              </a:solidFill>
            </a:endParaRPr>
          </a:p>
          <a:p>
            <a:pPr algn="just"/>
            <a:r>
              <a:rPr lang="it-IT" sz="2000" b="1" dirty="0" smtClean="0">
                <a:solidFill>
                  <a:srgbClr val="FF0000"/>
                </a:solidFill>
              </a:rPr>
              <a:t>L’interruzione </a:t>
            </a:r>
            <a:r>
              <a:rPr lang="it-IT" sz="2000" b="1" dirty="0">
                <a:solidFill>
                  <a:srgbClr val="FF0000"/>
                </a:solidFill>
              </a:rPr>
              <a:t>dell’eiaculazione </a:t>
            </a:r>
            <a:r>
              <a:rPr lang="it-IT" sz="2000" dirty="0">
                <a:solidFill>
                  <a:srgbClr val="0070C0"/>
                </a:solidFill>
              </a:rPr>
              <a:t>non è in nessun modo un metodo su cui fare affidamento poiché oltre a non proteggere da MST, non è nemmeno sicuro per ciò che riguarda la fecondazione. </a:t>
            </a:r>
            <a:endParaRPr lang="it-IT" sz="2000" dirty="0" smtClean="0">
              <a:solidFill>
                <a:srgbClr val="0070C0"/>
              </a:solidFill>
            </a:endParaRPr>
          </a:p>
          <a:p>
            <a:pPr algn="just"/>
            <a:r>
              <a:rPr lang="it-IT" sz="2000" b="1" dirty="0" smtClean="0">
                <a:solidFill>
                  <a:srgbClr val="FF0000"/>
                </a:solidFill>
              </a:rPr>
              <a:t>È </a:t>
            </a:r>
            <a:r>
              <a:rPr lang="it-IT" sz="2000" b="1" dirty="0">
                <a:solidFill>
                  <a:srgbClr val="FF0000"/>
                </a:solidFill>
              </a:rPr>
              <a:t>un metodo dunque totalmente inaffidabile </a:t>
            </a:r>
            <a:r>
              <a:rPr lang="it-IT" sz="2000" dirty="0">
                <a:solidFill>
                  <a:srgbClr val="0070C0"/>
                </a:solidFill>
              </a:rPr>
              <a:t>poiché è possibile quindi sia contrarre MST sia rimanere incinta</a:t>
            </a:r>
            <a:r>
              <a:rPr lang="it-IT" sz="2000" dirty="0" smtClean="0">
                <a:solidFill>
                  <a:srgbClr val="0070C0"/>
                </a:solidFill>
              </a:rPr>
              <a:t>.</a:t>
            </a:r>
            <a:endParaRPr lang="it-IT" sz="2000" dirty="0">
              <a:solidFill>
                <a:srgbClr val="0070C0"/>
              </a:solidFill>
            </a:endParaRPr>
          </a:p>
        </p:txBody>
      </p:sp>
      <p:pic>
        <p:nvPicPr>
          <p:cNvPr id="11" name="Immagine 10" descr="ms1.jpg"/>
          <p:cNvPicPr>
            <a:picLocks noChangeAspect="1"/>
          </p:cNvPicPr>
          <p:nvPr/>
        </p:nvPicPr>
        <p:blipFill>
          <a:blip r:embed="rId2" cstate="print"/>
          <a:stretch>
            <a:fillRect/>
          </a:stretch>
        </p:blipFill>
        <p:spPr>
          <a:xfrm>
            <a:off x="3419872" y="4797152"/>
            <a:ext cx="2210934" cy="1770509"/>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fade">
                                      <p:cBhvr>
                                        <p:cTn id="43" dur="1000"/>
                                        <p:tgtEl>
                                          <p:spTgt spid="10">
                                            <p:txEl>
                                              <p:pRg st="3" end="3"/>
                                            </p:txEl>
                                          </p:spTgt>
                                        </p:tgtEl>
                                      </p:cBhvr>
                                    </p:animEffect>
                                    <p:anim calcmode="lin" valueType="num">
                                      <p:cBhvr>
                                        <p:cTn id="44"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95536" y="1124744"/>
            <a:ext cx="8280920"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FBD15BF7-7686-4FD8-993B-32E7235B1700}"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40</a:t>
            </a:fld>
            <a:endParaRPr lang="it-IT"/>
          </a:p>
        </p:txBody>
      </p:sp>
      <p:sp>
        <p:nvSpPr>
          <p:cNvPr id="13" name="CasellaDiTesto 12"/>
          <p:cNvSpPr txBox="1"/>
          <p:nvPr/>
        </p:nvSpPr>
        <p:spPr>
          <a:xfrm>
            <a:off x="395536" y="1412776"/>
            <a:ext cx="8352928" cy="461665"/>
          </a:xfrm>
          <a:prstGeom prst="rect">
            <a:avLst/>
          </a:prstGeom>
          <a:noFill/>
        </p:spPr>
        <p:txBody>
          <a:bodyPr wrap="square" rtlCol="0">
            <a:spAutoFit/>
          </a:bodyPr>
          <a:lstStyle/>
          <a:p>
            <a:pPr algn="ctr"/>
            <a:r>
              <a:rPr lang="it-IT" sz="2000" b="1" i="1" dirty="0" smtClean="0">
                <a:solidFill>
                  <a:srgbClr val="FF0000"/>
                </a:solidFill>
              </a:rPr>
              <a:t>Sexting</a:t>
            </a:r>
            <a:r>
              <a:rPr lang="it-IT" sz="2000" b="1" dirty="0" smtClean="0">
                <a:solidFill>
                  <a:srgbClr val="FF0000"/>
                </a:solidFill>
              </a:rPr>
              <a:t> e </a:t>
            </a:r>
            <a:r>
              <a:rPr lang="it-IT" sz="2000" b="1" i="1" dirty="0" err="1" smtClean="0">
                <a:solidFill>
                  <a:srgbClr val="FF0000"/>
                </a:solidFill>
              </a:rPr>
              <a:t>revenge</a:t>
            </a:r>
            <a:r>
              <a:rPr lang="it-IT" sz="2000" b="1" i="1" dirty="0" smtClean="0">
                <a:solidFill>
                  <a:srgbClr val="FF0000"/>
                </a:solidFill>
              </a:rPr>
              <a:t> </a:t>
            </a:r>
            <a:r>
              <a:rPr lang="it-IT" sz="2000" b="1" i="1" dirty="0" err="1" smtClean="0">
                <a:solidFill>
                  <a:srgbClr val="FF0000"/>
                </a:solidFill>
              </a:rPr>
              <a:t>porn</a:t>
            </a:r>
            <a:r>
              <a:rPr lang="it-IT" sz="2000" b="1" i="1" dirty="0" smtClean="0">
                <a:solidFill>
                  <a:srgbClr val="FF0000"/>
                </a:solidFill>
              </a:rPr>
              <a:t>: </a:t>
            </a:r>
            <a:r>
              <a:rPr lang="it-IT" sz="2000" b="1" dirty="0" smtClean="0">
                <a:solidFill>
                  <a:srgbClr val="FF0000"/>
                </a:solidFill>
              </a:rPr>
              <a:t>figli della scarsa </a:t>
            </a:r>
            <a:r>
              <a:rPr lang="it-IT" sz="2400" b="1" dirty="0" smtClean="0">
                <a:solidFill>
                  <a:srgbClr val="FF0000"/>
                </a:solidFill>
              </a:rPr>
              <a:t>informazione</a:t>
            </a:r>
            <a:endParaRPr lang="it-IT" sz="2400" dirty="0">
              <a:solidFill>
                <a:srgbClr val="FF0000"/>
              </a:solidFill>
            </a:endParaRPr>
          </a:p>
        </p:txBody>
      </p:sp>
      <p:sp>
        <p:nvSpPr>
          <p:cNvPr id="17" name="Rettangolo arrotondato 16"/>
          <p:cNvSpPr/>
          <p:nvPr/>
        </p:nvSpPr>
        <p:spPr>
          <a:xfrm>
            <a:off x="251520" y="1988840"/>
            <a:ext cx="3456384" cy="1368152"/>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La seconda insidia: il </a:t>
            </a:r>
            <a:r>
              <a:rPr lang="it-IT" b="1" i="1" dirty="0" smtClean="0">
                <a:solidFill>
                  <a:schemeClr val="bg1"/>
                </a:solidFill>
              </a:rPr>
              <a:t>sexting</a:t>
            </a:r>
            <a:r>
              <a:rPr lang="it-IT" b="1" dirty="0" smtClean="0">
                <a:solidFill>
                  <a:schemeClr val="bg1"/>
                </a:solidFill>
              </a:rPr>
              <a:t>, ovvero lo scambio di materiale intimo (foto, video, ecc) attraverso chat e social network</a:t>
            </a:r>
            <a:endParaRPr lang="it-IT" b="1" dirty="0">
              <a:solidFill>
                <a:schemeClr val="bg1"/>
              </a:solidFill>
            </a:endParaRPr>
          </a:p>
        </p:txBody>
      </p:sp>
      <p:sp>
        <p:nvSpPr>
          <p:cNvPr id="20" name="Rettangolo arrotondato 19"/>
          <p:cNvSpPr/>
          <p:nvPr/>
        </p:nvSpPr>
        <p:spPr>
          <a:xfrm>
            <a:off x="251520" y="3501008"/>
            <a:ext cx="3456384" cy="1152128"/>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Il 40% del campione afferma di averlo fatto (inviando e/o ricevendo contenuti) almeno una volta</a:t>
            </a:r>
            <a:endParaRPr lang="it-IT" b="1" dirty="0">
              <a:solidFill>
                <a:schemeClr val="bg1"/>
              </a:solidFill>
            </a:endParaRPr>
          </a:p>
        </p:txBody>
      </p:sp>
      <p:sp>
        <p:nvSpPr>
          <p:cNvPr id="21" name="Rettangolo arrotondato 20"/>
          <p:cNvSpPr/>
          <p:nvPr/>
        </p:nvSpPr>
        <p:spPr>
          <a:xfrm>
            <a:off x="4427984" y="1988840"/>
            <a:ext cx="4464496" cy="2952328"/>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Ma, una volta entrati nel sistema, di quei contenuti si perde il controllo, esponendo i protagonisti al cosiddetto </a:t>
            </a:r>
            <a:r>
              <a:rPr lang="it-IT" b="1" i="1" dirty="0" err="1" smtClean="0">
                <a:solidFill>
                  <a:schemeClr val="bg1"/>
                </a:solidFill>
              </a:rPr>
              <a:t>revenge</a:t>
            </a:r>
            <a:r>
              <a:rPr lang="it-IT" b="1" i="1" dirty="0" smtClean="0">
                <a:solidFill>
                  <a:schemeClr val="bg1"/>
                </a:solidFill>
              </a:rPr>
              <a:t> </a:t>
            </a:r>
            <a:r>
              <a:rPr lang="it-IT" b="1" i="1" dirty="0" err="1" smtClean="0">
                <a:solidFill>
                  <a:schemeClr val="bg1"/>
                </a:solidFill>
              </a:rPr>
              <a:t>porn</a:t>
            </a:r>
            <a:endParaRPr lang="it-IT" b="1" i="1" dirty="0" smtClean="0">
              <a:solidFill>
                <a:schemeClr val="bg1"/>
              </a:solidFill>
            </a:endParaRPr>
          </a:p>
          <a:p>
            <a:pPr algn="ctr"/>
            <a:r>
              <a:rPr lang="it-IT" b="1" dirty="0" smtClean="0">
                <a:solidFill>
                  <a:schemeClr val="bg1"/>
                </a:solidFill>
              </a:rPr>
              <a:t>Un rischio troppo grande, soprattutto alla luce dei motivi che spingono a farlo: il 31% per eccitarsi col partner, il 25% per scherzare con gli amici, il 14% per noia o per eccitarsi da solo, l’8% perché lo fanno tutti.</a:t>
            </a:r>
            <a:endParaRPr lang="it-IT" b="1" dirty="0">
              <a:solidFill>
                <a:schemeClr val="bg1"/>
              </a:solidFill>
            </a:endParaRPr>
          </a:p>
        </p:txBody>
      </p:sp>
      <p:sp>
        <p:nvSpPr>
          <p:cNvPr id="18" name="Rettangolo arrotondato 17"/>
          <p:cNvSpPr/>
          <p:nvPr/>
        </p:nvSpPr>
        <p:spPr>
          <a:xfrm>
            <a:off x="4355976" y="5085184"/>
            <a:ext cx="4536504" cy="1152128"/>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0000"/>
                </a:solidFill>
              </a:rPr>
              <a:t>Ennesima dimostrazione di come, oggi, la sessualità non sia vissuta con la necessaria consapevolezza, specie dai più giovani.</a:t>
            </a:r>
            <a:endParaRPr lang="it-IT" b="1" dirty="0">
              <a:solidFill>
                <a:srgbClr val="FF0000"/>
              </a:solidFill>
            </a:endParaRPr>
          </a:p>
        </p:txBody>
      </p:sp>
      <p:sp>
        <p:nvSpPr>
          <p:cNvPr id="19" name="Rettangolo arrotondato 18"/>
          <p:cNvSpPr/>
          <p:nvPr/>
        </p:nvSpPr>
        <p:spPr>
          <a:xfrm>
            <a:off x="251520" y="4797152"/>
            <a:ext cx="3456384" cy="1440160"/>
          </a:xfrm>
          <a:prstGeom prst="roundRect">
            <a:avLst/>
          </a:prstGeom>
          <a:solidFill>
            <a:srgbClr val="FFFF00"/>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rPr>
              <a:t>Il 15% lo ha fatto anche con degli sconosciuti (il 52%, invece, lo ha fatto solo con il partner; il restante 33% con persone che conosceva)</a:t>
            </a:r>
            <a:endParaRPr lang="it-IT"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heel(4)">
                                      <p:cBhvr>
                                        <p:cTn id="14" dur="2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heel(4)">
                                      <p:cBhvr>
                                        <p:cTn id="19" dur="20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heel(4)">
                                      <p:cBhvr>
                                        <p:cTn id="24" dur="20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heel(4)">
                                      <p:cBhvr>
                                        <p:cTn id="29" dur="20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4"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heel(4)">
                                      <p:cBhvr>
                                        <p:cTn id="34"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20" grpId="0" animBg="1"/>
      <p:bldP spid="21" grpId="0" animBg="1"/>
      <p:bldP spid="18" grpId="0" animBg="1"/>
      <p:bldP spid="1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188640"/>
            <a:ext cx="7406640" cy="980870"/>
          </a:xfrm>
        </p:spPr>
        <p:txBody>
          <a:bodyPr>
            <a:normAutofit fontScale="90000"/>
          </a:bodyPr>
          <a:lstStyle/>
          <a:p>
            <a:pPr algn="ctr"/>
            <a:r>
              <a:rPr lang="it-IT" sz="7200" dirty="0" smtClean="0"/>
              <a:t>Giovani e sesso</a:t>
            </a:r>
            <a:endParaRPr lang="it-IT" sz="7200" dirty="0"/>
          </a:p>
        </p:txBody>
      </p:sp>
      <p:sp>
        <p:nvSpPr>
          <p:cNvPr id="4" name="CasellaDiTesto 3"/>
          <p:cNvSpPr txBox="1"/>
          <p:nvPr/>
        </p:nvSpPr>
        <p:spPr>
          <a:xfrm>
            <a:off x="323528" y="1124744"/>
            <a:ext cx="8352928" cy="369332"/>
          </a:xfrm>
          <a:prstGeom prst="rect">
            <a:avLst/>
          </a:prstGeom>
          <a:noFill/>
        </p:spPr>
        <p:txBody>
          <a:bodyPr wrap="square" rtlCol="0">
            <a:spAutoFit/>
          </a:bodyPr>
          <a:lstStyle/>
          <a:p>
            <a:pPr algn="ctr"/>
            <a:r>
              <a:rPr lang="it-IT" b="1" dirty="0" smtClean="0"/>
              <a:t>Conoscenza delle Malattie Sessualmente trasmissibili (MST) </a:t>
            </a:r>
            <a:endParaRPr lang="it-IT" b="1" dirty="0"/>
          </a:p>
        </p:txBody>
      </p:sp>
      <p:sp>
        <p:nvSpPr>
          <p:cNvPr id="6" name="Segnaposto data 5"/>
          <p:cNvSpPr>
            <a:spLocks noGrp="1"/>
          </p:cNvSpPr>
          <p:nvPr>
            <p:ph type="dt" sz="half" idx="10"/>
          </p:nvPr>
        </p:nvSpPr>
        <p:spPr/>
        <p:txBody>
          <a:bodyPr/>
          <a:lstStyle/>
          <a:p>
            <a:fld id="{74AAD90F-7D96-4544-9195-154CA2A58E70}"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95C12B61-D6CD-4692-8C3A-0D95D0377F02}" type="slidenum">
              <a:rPr lang="it-IT" smtClean="0"/>
              <a:pPr/>
              <a:t>41</a:t>
            </a:fld>
            <a:endParaRPr lang="it-IT"/>
          </a:p>
        </p:txBody>
      </p:sp>
      <p:sp>
        <p:nvSpPr>
          <p:cNvPr id="13" name="CasellaDiTesto 12"/>
          <p:cNvSpPr txBox="1"/>
          <p:nvPr/>
        </p:nvSpPr>
        <p:spPr>
          <a:xfrm>
            <a:off x="323528" y="1484784"/>
            <a:ext cx="8424936" cy="461665"/>
          </a:xfrm>
          <a:prstGeom prst="rect">
            <a:avLst/>
          </a:prstGeom>
          <a:noFill/>
        </p:spPr>
        <p:txBody>
          <a:bodyPr wrap="square" rtlCol="0">
            <a:spAutoFit/>
          </a:bodyPr>
          <a:lstStyle/>
          <a:p>
            <a:pPr algn="ctr"/>
            <a:r>
              <a:rPr lang="it-IT" sz="2400" b="1" i="1" dirty="0" smtClean="0">
                <a:solidFill>
                  <a:srgbClr val="FF0000"/>
                </a:solidFill>
              </a:rPr>
              <a:t>Un incoraggiamento da Papa Francesco</a:t>
            </a:r>
            <a:endParaRPr lang="it-IT" sz="2800" dirty="0">
              <a:solidFill>
                <a:srgbClr val="FF0000"/>
              </a:solidFill>
            </a:endParaRPr>
          </a:p>
        </p:txBody>
      </p:sp>
      <p:sp>
        <p:nvSpPr>
          <p:cNvPr id="12" name="CasellaDiTesto 11"/>
          <p:cNvSpPr txBox="1"/>
          <p:nvPr/>
        </p:nvSpPr>
        <p:spPr>
          <a:xfrm>
            <a:off x="251520" y="3933056"/>
            <a:ext cx="8640960" cy="1938992"/>
          </a:xfrm>
          <a:prstGeom prst="rect">
            <a:avLst/>
          </a:prstGeom>
          <a:solidFill>
            <a:srgbClr val="FFFF00"/>
          </a:solidFill>
          <a:ln w="25400">
            <a:solidFill>
              <a:srgbClr val="FF0000"/>
            </a:solidFill>
          </a:ln>
        </p:spPr>
        <p:txBody>
          <a:bodyPr wrap="square" rtlCol="0">
            <a:spAutoFit/>
          </a:bodyPr>
          <a:lstStyle/>
          <a:p>
            <a:pPr algn="ctr"/>
            <a:r>
              <a:rPr lang="it-IT" sz="2000" b="1" i="1" dirty="0" smtClean="0">
                <a:solidFill>
                  <a:srgbClr val="0070C0"/>
                </a:solidFill>
              </a:rPr>
              <a:t>Ricordo che Dio ci ha creati sessuati. Egli stesso «ha creato la sessualità, che è un regalo meraviglioso per le sue creature». All’interno della vocazione al matrimonio, dobbiamo riconoscere ed essere grati per il fatto che «la sessualità, il sesso, è un dono di Dio. Niente tabù. È un dono di Dio, un dono che il Signore ci dà. Ha due scopi: amarsi e generare vita» </a:t>
            </a:r>
            <a:r>
              <a:rPr lang="it-IT" sz="2000" i="1" dirty="0" smtClean="0">
                <a:solidFill>
                  <a:srgbClr val="0070C0"/>
                </a:solidFill>
              </a:rPr>
              <a:t>(</a:t>
            </a:r>
            <a:r>
              <a:rPr lang="it-IT" sz="2000" i="1" dirty="0" err="1" smtClean="0">
                <a:solidFill>
                  <a:srgbClr val="0070C0"/>
                </a:solidFill>
              </a:rPr>
              <a:t>Christus</a:t>
            </a:r>
            <a:r>
              <a:rPr lang="it-IT" sz="2000" i="1" dirty="0" smtClean="0">
                <a:solidFill>
                  <a:srgbClr val="0070C0"/>
                </a:solidFill>
              </a:rPr>
              <a:t> </a:t>
            </a:r>
            <a:r>
              <a:rPr lang="it-IT" sz="2000" i="1" dirty="0" err="1" smtClean="0">
                <a:solidFill>
                  <a:srgbClr val="0070C0"/>
                </a:solidFill>
              </a:rPr>
              <a:t>vivit</a:t>
            </a:r>
            <a:r>
              <a:rPr lang="it-IT" sz="2000" i="1" dirty="0" smtClean="0">
                <a:solidFill>
                  <a:srgbClr val="0070C0"/>
                </a:solidFill>
              </a:rPr>
              <a:t>, 261)</a:t>
            </a:r>
          </a:p>
        </p:txBody>
      </p:sp>
      <p:pic>
        <p:nvPicPr>
          <p:cNvPr id="14" name="Picture 2" descr="C:\Users\Master\Desktop\Foto sinodo giovani\sinodogiovani1.png"/>
          <p:cNvPicPr>
            <a:picLocks noChangeAspect="1" noChangeArrowheads="1"/>
          </p:cNvPicPr>
          <p:nvPr/>
        </p:nvPicPr>
        <p:blipFill>
          <a:blip r:embed="rId3" cstate="print"/>
          <a:srcRect/>
          <a:stretch>
            <a:fillRect/>
          </a:stretch>
        </p:blipFill>
        <p:spPr bwMode="auto">
          <a:xfrm>
            <a:off x="2123728" y="1988840"/>
            <a:ext cx="4944755" cy="1800200"/>
          </a:xfrm>
          <a:prstGeom prst="rect">
            <a:avLst/>
          </a:prstGeom>
          <a:noFill/>
          <a:ln w="25400">
            <a:solidFill>
              <a:srgbClr val="FF0000"/>
            </a:solidFill>
          </a:ln>
        </p:spPr>
      </p:pic>
      <p:sp>
        <p:nvSpPr>
          <p:cNvPr id="9" name="CasellaDiTesto 8"/>
          <p:cNvSpPr txBox="1"/>
          <p:nvPr/>
        </p:nvSpPr>
        <p:spPr>
          <a:xfrm>
            <a:off x="2699792" y="5877272"/>
            <a:ext cx="3168352" cy="769441"/>
          </a:xfrm>
          <a:prstGeom prst="rect">
            <a:avLst/>
          </a:prstGeom>
          <a:noFill/>
        </p:spPr>
        <p:txBody>
          <a:bodyPr wrap="square" rtlCol="0">
            <a:spAutoFit/>
          </a:bodyPr>
          <a:lstStyle/>
          <a:p>
            <a:pPr algn="ctr"/>
            <a:r>
              <a:rPr lang="it-IT" sz="4400" b="1" dirty="0" smtClean="0">
                <a:solidFill>
                  <a:srgbClr val="FF0000"/>
                </a:solidFill>
              </a:rPr>
              <a:t>FINE</a:t>
            </a:r>
            <a:endParaRPr lang="it-IT"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 calcmode="lin" valueType="num">
                                      <p:cBhvr>
                                        <p:cTn id="16" dur="500" fill="hold"/>
                                        <p:tgtEl>
                                          <p:spTgt spid="14"/>
                                        </p:tgtEl>
                                        <p:attrNameLst>
                                          <p:attrName>style.rotation</p:attrName>
                                        </p:attrNameLst>
                                      </p:cBhvr>
                                      <p:tavLst>
                                        <p:tav tm="0">
                                          <p:val>
                                            <p:fltVal val="360"/>
                                          </p:val>
                                        </p:tav>
                                        <p:tav tm="100000">
                                          <p:val>
                                            <p:fltVal val="0"/>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0"/>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75F674D1-D34A-4107-81B6-E1AFEECDC940}"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42</a:t>
            </a:fld>
            <a:endParaRPr lang="it-IT"/>
          </a:p>
        </p:txBody>
      </p:sp>
      <p:sp>
        <p:nvSpPr>
          <p:cNvPr id="9" name="Sottotitolo 8"/>
          <p:cNvSpPr>
            <a:spLocks noGrp="1"/>
          </p:cNvSpPr>
          <p:nvPr>
            <p:ph type="subTitle" idx="1"/>
          </p:nvPr>
        </p:nvSpPr>
        <p:spPr>
          <a:xfrm>
            <a:off x="1115616" y="620688"/>
            <a:ext cx="7416824" cy="5472608"/>
          </a:xfrm>
        </p:spPr>
        <p:txBody>
          <a:bodyPr>
            <a:noAutofit/>
          </a:bodyPr>
          <a:lstStyle/>
          <a:p>
            <a:pPr marL="484632" indent="-457200" algn="just">
              <a:buAutoNum type="arabicPeriod"/>
            </a:pPr>
            <a:r>
              <a:rPr lang="it-IT" sz="2000" dirty="0" smtClean="0">
                <a:solidFill>
                  <a:schemeClr val="tx1"/>
                </a:solidFill>
              </a:rPr>
              <a:t>Cosa si intende con la definizione “sesso protetto”? A chi spetta il compito di spiegare ai giovani che fare sesso può essere pericoloso?</a:t>
            </a:r>
          </a:p>
          <a:p>
            <a:pPr marL="484632" indent="-457200" algn="just">
              <a:buAutoNum type="arabicPeriod"/>
            </a:pPr>
            <a:r>
              <a:rPr lang="it-IT" sz="2000" dirty="0" smtClean="0">
                <a:solidFill>
                  <a:schemeClr val="tx1"/>
                </a:solidFill>
              </a:rPr>
              <a:t>Le conoscenze sul sesso che i giovani acquisiscono oggi, grazie all’uso sempre più massiccio dei mezzi di comunicazione,  hanno stravolto le vecchie e buone usanze e di saper aspettare  i tempi giusti per avere rapporti sessuali.  Ci sono motivi e regole plausibili, tali da giustificare un rapporto sessuale a 13 o 14 anni?</a:t>
            </a:r>
          </a:p>
          <a:p>
            <a:pPr marL="484632" indent="-457200" algn="just">
              <a:buAutoNum type="arabicPeriod"/>
            </a:pPr>
            <a:r>
              <a:rPr lang="it-IT" sz="2000" dirty="0" smtClean="0">
                <a:solidFill>
                  <a:schemeClr val="tx1"/>
                </a:solidFill>
              </a:rPr>
              <a:t>Se è vero che i ragazzi non riescono più a parlare con i genitori di argomenti legati al sesso e alle malattie ad esso legate, a chi spetta il compito di educare i giovani e fare prevenzione?</a:t>
            </a:r>
          </a:p>
          <a:p>
            <a:pPr marL="484632" indent="-457200" algn="just">
              <a:buAutoNum type="arabicPeriod"/>
            </a:pPr>
            <a:r>
              <a:rPr lang="it-IT" sz="2000" dirty="0" smtClean="0">
                <a:solidFill>
                  <a:schemeClr val="tx1"/>
                </a:solidFill>
              </a:rPr>
              <a:t>Si dice spesso che i giovani sono </a:t>
            </a:r>
            <a:r>
              <a:rPr lang="it-IT" sz="2000" dirty="0" err="1" smtClean="0">
                <a:solidFill>
                  <a:schemeClr val="tx1"/>
                </a:solidFill>
              </a:rPr>
              <a:t>iperconnessi</a:t>
            </a:r>
            <a:r>
              <a:rPr lang="it-IT" sz="2000" dirty="0" smtClean="0">
                <a:solidFill>
                  <a:schemeClr val="tx1"/>
                </a:solidFill>
              </a:rPr>
              <a:t>, ma allo stesso tempo comunicano poco e conoscono poco. Come spiegare questo che sembra un paradosso?</a:t>
            </a:r>
          </a:p>
          <a:p>
            <a:pPr marL="484632" indent="-457200" algn="just">
              <a:buAutoNum type="arabicPeriod"/>
            </a:pPr>
            <a:r>
              <a:rPr lang="it-IT" sz="2000" dirty="0" smtClean="0">
                <a:solidFill>
                  <a:schemeClr val="tx1"/>
                </a:solidFill>
              </a:rPr>
              <a:t>Anche per le MST, tutti siamo colpevoli di affidare ai ragazzi una Ferrari, ma di non insegnare loro a guidarla?  Come spiegare quest’altro paradosso?</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5</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Alcune risposte ai dubbi frequenti</a:t>
            </a:r>
            <a:endParaRPr lang="it-IT" b="1" dirty="0">
              <a:solidFill>
                <a:srgbClr val="FF0000"/>
              </a:solidFill>
            </a:endParaRPr>
          </a:p>
        </p:txBody>
      </p:sp>
      <p:sp>
        <p:nvSpPr>
          <p:cNvPr id="10" name="CasellaDiTesto 9"/>
          <p:cNvSpPr txBox="1"/>
          <p:nvPr/>
        </p:nvSpPr>
        <p:spPr>
          <a:xfrm>
            <a:off x="251520" y="1841242"/>
            <a:ext cx="6192688" cy="4708981"/>
          </a:xfrm>
          <a:prstGeom prst="rect">
            <a:avLst/>
          </a:prstGeom>
          <a:solidFill>
            <a:srgbClr val="FFFF00"/>
          </a:solidFill>
          <a:ln w="25400">
            <a:solidFill>
              <a:srgbClr val="FF0000"/>
            </a:solidFill>
          </a:ln>
        </p:spPr>
        <p:txBody>
          <a:bodyPr wrap="square" rtlCol="0">
            <a:spAutoFit/>
          </a:bodyPr>
          <a:lstStyle/>
          <a:p>
            <a:pPr lvl="0" algn="ctr"/>
            <a:r>
              <a:rPr lang="it-IT" sz="2000" b="1" u="sng" dirty="0">
                <a:solidFill>
                  <a:srgbClr val="0070C0"/>
                </a:solidFill>
              </a:rPr>
              <a:t>Le creme/gel con effetto anticoncezionale proteggono da MST?</a:t>
            </a:r>
            <a:endParaRPr lang="it-IT" sz="2000" b="1" dirty="0">
              <a:solidFill>
                <a:srgbClr val="0070C0"/>
              </a:solidFill>
            </a:endParaRPr>
          </a:p>
          <a:p>
            <a:endParaRPr lang="it-IT" sz="2000" dirty="0" smtClean="0">
              <a:solidFill>
                <a:srgbClr val="0070C0"/>
              </a:solidFill>
            </a:endParaRPr>
          </a:p>
          <a:p>
            <a:pPr algn="just"/>
            <a:r>
              <a:rPr lang="it-IT" sz="2000" b="1" dirty="0" smtClean="0">
                <a:solidFill>
                  <a:srgbClr val="FF0000"/>
                </a:solidFill>
              </a:rPr>
              <a:t>In </a:t>
            </a:r>
            <a:r>
              <a:rPr lang="it-IT" sz="2000" b="1" dirty="0">
                <a:solidFill>
                  <a:srgbClr val="FF0000"/>
                </a:solidFill>
              </a:rPr>
              <a:t>commercio esistono prodotti </a:t>
            </a:r>
            <a:r>
              <a:rPr lang="it-IT" sz="2000" dirty="0">
                <a:solidFill>
                  <a:srgbClr val="0070C0"/>
                </a:solidFill>
              </a:rPr>
              <a:t>spermicidi (gel, creme, schiume, ovuli, ecc) che, grazie alle sostanze chimiche contenute, hanno efficacia in senso anticoncezionale. </a:t>
            </a:r>
            <a:endParaRPr lang="it-IT" sz="2000" dirty="0" smtClean="0">
              <a:solidFill>
                <a:srgbClr val="0070C0"/>
              </a:solidFill>
            </a:endParaRPr>
          </a:p>
          <a:p>
            <a:pPr algn="just"/>
            <a:r>
              <a:rPr lang="it-IT" sz="2000" b="1" dirty="0" smtClean="0">
                <a:solidFill>
                  <a:srgbClr val="FF0000"/>
                </a:solidFill>
              </a:rPr>
              <a:t>Ovviamente </a:t>
            </a:r>
            <a:r>
              <a:rPr lang="it-IT" sz="2000" b="1" dirty="0">
                <a:solidFill>
                  <a:srgbClr val="FF0000"/>
                </a:solidFill>
              </a:rPr>
              <a:t>per ottenere l’effetto desiderato </a:t>
            </a:r>
            <a:r>
              <a:rPr lang="it-IT" sz="2000" dirty="0">
                <a:solidFill>
                  <a:srgbClr val="0070C0"/>
                </a:solidFill>
              </a:rPr>
              <a:t>bisogna applicarli nel modo corretto, rispettando anche i tempi di uso: gli spermicidi devono essere inseriti in vagina massimo un’ora prima del rapporto, mentre gli ovuli, ad esempio, almeno 15 minuti prima. </a:t>
            </a:r>
            <a:endParaRPr lang="it-IT" sz="2000" dirty="0" smtClean="0">
              <a:solidFill>
                <a:srgbClr val="0070C0"/>
              </a:solidFill>
            </a:endParaRPr>
          </a:p>
          <a:p>
            <a:pPr algn="just"/>
            <a:r>
              <a:rPr lang="it-IT" sz="2000" b="1" dirty="0" smtClean="0">
                <a:solidFill>
                  <a:srgbClr val="FF0000"/>
                </a:solidFill>
              </a:rPr>
              <a:t>Gli </a:t>
            </a:r>
            <a:r>
              <a:rPr lang="it-IT" sz="2000" b="1" dirty="0">
                <a:solidFill>
                  <a:srgbClr val="FF0000"/>
                </a:solidFill>
              </a:rPr>
              <a:t>spermicidi </a:t>
            </a:r>
            <a:r>
              <a:rPr lang="it-IT" sz="2000" dirty="0">
                <a:solidFill>
                  <a:srgbClr val="0070C0"/>
                </a:solidFill>
              </a:rPr>
              <a:t>hanno dunque efficacia anticoncezionale, ma non proteggono assolutamente dalle MST</a:t>
            </a:r>
            <a:r>
              <a:rPr lang="it-IT" sz="2000" dirty="0" smtClean="0">
                <a:solidFill>
                  <a:srgbClr val="0070C0"/>
                </a:solidFill>
              </a:rPr>
              <a:t>.</a:t>
            </a:r>
            <a:endParaRPr lang="it-IT" sz="2000" dirty="0">
              <a:solidFill>
                <a:srgbClr val="0070C0"/>
              </a:solidFill>
            </a:endParaRPr>
          </a:p>
        </p:txBody>
      </p:sp>
      <p:pic>
        <p:nvPicPr>
          <p:cNvPr id="9" name="Immagine 8" descr="ms16.jpg"/>
          <p:cNvPicPr>
            <a:picLocks noChangeAspect="1"/>
          </p:cNvPicPr>
          <p:nvPr/>
        </p:nvPicPr>
        <p:blipFill>
          <a:blip r:embed="rId2" cstate="print"/>
          <a:srcRect t="15625" b="12500"/>
          <a:stretch>
            <a:fillRect/>
          </a:stretch>
        </p:blipFill>
        <p:spPr>
          <a:xfrm>
            <a:off x="6571109" y="3501008"/>
            <a:ext cx="2404441" cy="1728192"/>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animEffect transition="in" filter="fade">
                                      <p:cBhvr>
                                        <p:cTn id="29" dur="1000"/>
                                        <p:tgtEl>
                                          <p:spTgt spid="10">
                                            <p:txEl>
                                              <p:pRg st="2" end="2"/>
                                            </p:txEl>
                                          </p:spTgt>
                                        </p:tgtEl>
                                      </p:cBhvr>
                                    </p:animEffect>
                                    <p:anim calcmode="lin" valueType="num">
                                      <p:cBhvr>
                                        <p:cTn id="3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1000"/>
                                        <p:tgtEl>
                                          <p:spTgt spid="10">
                                            <p:txEl>
                                              <p:pRg st="3" end="3"/>
                                            </p:txEl>
                                          </p:spTgt>
                                        </p:tgtEl>
                                      </p:cBhvr>
                                    </p:animEffect>
                                    <p:anim calcmode="lin" valueType="num">
                                      <p:cBhvr>
                                        <p:cTn id="37"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4" end="4"/>
                                            </p:txEl>
                                          </p:spTgt>
                                        </p:tgtEl>
                                        <p:attrNameLst>
                                          <p:attrName>style.visibility</p:attrName>
                                        </p:attrNameLst>
                                      </p:cBhvr>
                                      <p:to>
                                        <p:strVal val="visible"/>
                                      </p:to>
                                    </p:set>
                                    <p:animEffect transition="in" filter="fade">
                                      <p:cBhvr>
                                        <p:cTn id="43" dur="1000"/>
                                        <p:tgtEl>
                                          <p:spTgt spid="10">
                                            <p:txEl>
                                              <p:pRg st="4" end="4"/>
                                            </p:txEl>
                                          </p:spTgt>
                                        </p:tgtEl>
                                      </p:cBhvr>
                                    </p:animEffect>
                                    <p:anim calcmode="lin" valueType="num">
                                      <p:cBhvr>
                                        <p:cTn id="4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6</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Alcune risposte ai dubbi frequenti</a:t>
            </a:r>
            <a:endParaRPr lang="it-IT" b="1" dirty="0">
              <a:solidFill>
                <a:srgbClr val="FF0000"/>
              </a:solidFill>
            </a:endParaRPr>
          </a:p>
        </p:txBody>
      </p:sp>
      <p:sp>
        <p:nvSpPr>
          <p:cNvPr id="10" name="CasellaDiTesto 9"/>
          <p:cNvSpPr txBox="1"/>
          <p:nvPr/>
        </p:nvSpPr>
        <p:spPr>
          <a:xfrm>
            <a:off x="4499992" y="2420888"/>
            <a:ext cx="4176464" cy="3170099"/>
          </a:xfrm>
          <a:prstGeom prst="rect">
            <a:avLst/>
          </a:prstGeom>
          <a:solidFill>
            <a:srgbClr val="FFFF00"/>
          </a:solidFill>
          <a:ln w="25400">
            <a:solidFill>
              <a:srgbClr val="FF0000"/>
            </a:solidFill>
          </a:ln>
        </p:spPr>
        <p:txBody>
          <a:bodyPr wrap="square" rtlCol="0">
            <a:spAutoFit/>
          </a:bodyPr>
          <a:lstStyle/>
          <a:p>
            <a:pPr lvl="0" algn="ctr"/>
            <a:r>
              <a:rPr lang="it-IT" sz="2000" b="1" u="sng" dirty="0">
                <a:solidFill>
                  <a:srgbClr val="0070C0"/>
                </a:solidFill>
              </a:rPr>
              <a:t>La pillola evita il contagio di MST</a:t>
            </a:r>
            <a:r>
              <a:rPr lang="it-IT" sz="2000" b="1" u="sng" dirty="0" smtClean="0">
                <a:solidFill>
                  <a:srgbClr val="0070C0"/>
                </a:solidFill>
              </a:rPr>
              <a:t>?</a:t>
            </a:r>
          </a:p>
          <a:p>
            <a:pPr lvl="0" algn="ctr"/>
            <a:endParaRPr lang="it-IT" sz="2000" dirty="0">
              <a:solidFill>
                <a:srgbClr val="0070C0"/>
              </a:solidFill>
            </a:endParaRPr>
          </a:p>
          <a:p>
            <a:pPr algn="just"/>
            <a:r>
              <a:rPr lang="it-IT" sz="2000" dirty="0">
                <a:solidFill>
                  <a:srgbClr val="0070C0"/>
                </a:solidFill>
              </a:rPr>
              <a:t>Come già detto la pillola è un metodo contraccettivo ormonale con funzione esclusivamente anticoncezionale, quindi </a:t>
            </a:r>
            <a:r>
              <a:rPr lang="it-IT" sz="2000" b="1" dirty="0">
                <a:solidFill>
                  <a:srgbClr val="FF0000"/>
                </a:solidFill>
              </a:rPr>
              <a:t>la risposta è no</a:t>
            </a:r>
            <a:r>
              <a:rPr lang="it-IT" sz="2000" dirty="0">
                <a:solidFill>
                  <a:srgbClr val="0070C0"/>
                </a:solidFill>
              </a:rPr>
              <a:t>, non protegge dal rischio di contrarre le MST come l’HIV o il Papilloma Virus</a:t>
            </a:r>
            <a:r>
              <a:rPr lang="it-IT" sz="2000" dirty="0" smtClean="0">
                <a:solidFill>
                  <a:srgbClr val="0070C0"/>
                </a:solidFill>
              </a:rPr>
              <a:t>.</a:t>
            </a:r>
            <a:endParaRPr lang="it-IT" sz="2000" dirty="0">
              <a:solidFill>
                <a:srgbClr val="0070C0"/>
              </a:solidFill>
            </a:endParaRPr>
          </a:p>
        </p:txBody>
      </p:sp>
      <p:pic>
        <p:nvPicPr>
          <p:cNvPr id="11" name="Immagine 10" descr="ms18.jpg"/>
          <p:cNvPicPr>
            <a:picLocks noChangeAspect="1"/>
          </p:cNvPicPr>
          <p:nvPr/>
        </p:nvPicPr>
        <p:blipFill>
          <a:blip r:embed="rId2" cstate="print"/>
          <a:stretch>
            <a:fillRect/>
          </a:stretch>
        </p:blipFill>
        <p:spPr>
          <a:xfrm>
            <a:off x="323528" y="3212976"/>
            <a:ext cx="3907929" cy="1817365"/>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animEffect transition="in" filter="fade">
                                      <p:cBhvr>
                                        <p:cTn id="29" dur="1000"/>
                                        <p:tgtEl>
                                          <p:spTgt spid="10">
                                            <p:txEl>
                                              <p:pRg st="2" end="2"/>
                                            </p:txEl>
                                          </p:spTgt>
                                        </p:tgtEl>
                                      </p:cBhvr>
                                    </p:animEffect>
                                    <p:anim calcmode="lin" valueType="num">
                                      <p:cBhvr>
                                        <p:cTn id="3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7</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Alcune risposte ai dubbi frequenti</a:t>
            </a:r>
            <a:endParaRPr lang="it-IT" b="1" dirty="0">
              <a:solidFill>
                <a:srgbClr val="FF0000"/>
              </a:solidFill>
            </a:endParaRPr>
          </a:p>
        </p:txBody>
      </p:sp>
      <p:sp>
        <p:nvSpPr>
          <p:cNvPr id="10" name="CasellaDiTesto 9"/>
          <p:cNvSpPr txBox="1"/>
          <p:nvPr/>
        </p:nvSpPr>
        <p:spPr>
          <a:xfrm>
            <a:off x="683568" y="1916832"/>
            <a:ext cx="7920880" cy="3170099"/>
          </a:xfrm>
          <a:prstGeom prst="rect">
            <a:avLst/>
          </a:prstGeom>
          <a:solidFill>
            <a:srgbClr val="FFFF00"/>
          </a:solidFill>
          <a:ln w="28575">
            <a:solidFill>
              <a:srgbClr val="FF0000"/>
            </a:solidFill>
          </a:ln>
        </p:spPr>
        <p:txBody>
          <a:bodyPr wrap="square" rtlCol="0">
            <a:spAutoFit/>
          </a:bodyPr>
          <a:lstStyle/>
          <a:p>
            <a:pPr lvl="0" algn="ctr"/>
            <a:r>
              <a:rPr lang="it-IT" sz="2000" b="1" u="sng" dirty="0">
                <a:solidFill>
                  <a:srgbClr val="0070C0"/>
                </a:solidFill>
              </a:rPr>
              <a:t>È necessaria la prescrizione medica per i metodi contraccettivi</a:t>
            </a:r>
            <a:r>
              <a:rPr lang="it-IT" sz="2000" b="1" u="sng" dirty="0" smtClean="0">
                <a:solidFill>
                  <a:srgbClr val="0070C0"/>
                </a:solidFill>
              </a:rPr>
              <a:t>?</a:t>
            </a:r>
          </a:p>
          <a:p>
            <a:pPr lvl="0" algn="just"/>
            <a:endParaRPr lang="it-IT" sz="2000" dirty="0">
              <a:solidFill>
                <a:srgbClr val="0070C0"/>
              </a:solidFill>
            </a:endParaRPr>
          </a:p>
          <a:p>
            <a:pPr algn="just"/>
            <a:r>
              <a:rPr lang="it-IT" sz="2000" b="1" dirty="0">
                <a:solidFill>
                  <a:srgbClr val="FF0000"/>
                </a:solidFill>
              </a:rPr>
              <a:t>La risposta dipende ovviamente dal metodo scelto</a:t>
            </a:r>
            <a:r>
              <a:rPr lang="it-IT" sz="2000" dirty="0">
                <a:solidFill>
                  <a:srgbClr val="0070C0"/>
                </a:solidFill>
              </a:rPr>
              <a:t>. I preservativi sono di facile reperibilità (anche al supermercato) e non esistono restrizioni per l’acquisto. </a:t>
            </a:r>
            <a:endParaRPr lang="it-IT" sz="2000" dirty="0" smtClean="0">
              <a:solidFill>
                <a:srgbClr val="0070C0"/>
              </a:solidFill>
            </a:endParaRPr>
          </a:p>
          <a:p>
            <a:pPr algn="just"/>
            <a:r>
              <a:rPr lang="it-IT" sz="2000" b="1" dirty="0" smtClean="0">
                <a:solidFill>
                  <a:srgbClr val="FF0000"/>
                </a:solidFill>
              </a:rPr>
              <a:t>E</a:t>
            </a:r>
            <a:r>
              <a:rPr lang="it-IT" sz="2000" b="1" dirty="0">
                <a:solidFill>
                  <a:srgbClr val="FF0000"/>
                </a:solidFill>
              </a:rPr>
              <a:t>’ quindi </a:t>
            </a:r>
            <a:r>
              <a:rPr lang="it-IT" sz="2000" dirty="0">
                <a:solidFill>
                  <a:srgbClr val="0070C0"/>
                </a:solidFill>
              </a:rPr>
              <a:t>il contraccettivo più sicuro contro le malattie e il più semplice da procurarsi. </a:t>
            </a:r>
            <a:endParaRPr lang="it-IT" sz="2000" dirty="0" smtClean="0">
              <a:solidFill>
                <a:srgbClr val="0070C0"/>
              </a:solidFill>
            </a:endParaRPr>
          </a:p>
          <a:p>
            <a:pPr algn="just"/>
            <a:r>
              <a:rPr lang="it-IT" sz="2000" b="1" dirty="0" smtClean="0">
                <a:solidFill>
                  <a:srgbClr val="FF0000"/>
                </a:solidFill>
              </a:rPr>
              <a:t>Per </a:t>
            </a:r>
            <a:r>
              <a:rPr lang="it-IT" sz="2000" b="1" dirty="0">
                <a:solidFill>
                  <a:srgbClr val="FF0000"/>
                </a:solidFill>
              </a:rPr>
              <a:t>altri metodi contraccettivi </a:t>
            </a:r>
            <a:r>
              <a:rPr lang="it-IT" sz="2000" dirty="0">
                <a:solidFill>
                  <a:srgbClr val="0070C0"/>
                </a:solidFill>
              </a:rPr>
              <a:t>invece, come quelli ormonali (pillola, cerotto, anello) o quelli impiantabili che necessitano dell’inserimento da parte del ginecologo, invece, occorre rivolgersi al medico. </a:t>
            </a:r>
          </a:p>
        </p:txBody>
      </p:sp>
      <p:pic>
        <p:nvPicPr>
          <p:cNvPr id="9" name="Immagine 8" descr="ms6.jpg"/>
          <p:cNvPicPr>
            <a:picLocks noChangeAspect="1"/>
          </p:cNvPicPr>
          <p:nvPr/>
        </p:nvPicPr>
        <p:blipFill>
          <a:blip r:embed="rId2" cstate="print"/>
          <a:stretch>
            <a:fillRect/>
          </a:stretch>
        </p:blipFill>
        <p:spPr>
          <a:xfrm>
            <a:off x="2987824" y="5229200"/>
            <a:ext cx="3390900" cy="1343025"/>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 calcmode="lin" valueType="num">
                                      <p:cBhvr>
                                        <p:cTn id="16" dur="500" fill="hold"/>
                                        <p:tgtEl>
                                          <p:spTgt spid="9"/>
                                        </p:tgtEl>
                                        <p:attrNameLst>
                                          <p:attrName>style.rotation</p:attrName>
                                        </p:attrNameLst>
                                      </p:cBhvr>
                                      <p:tavLst>
                                        <p:tav tm="0">
                                          <p:val>
                                            <p:fltVal val="360"/>
                                          </p:val>
                                        </p:tav>
                                        <p:tav tm="100000">
                                          <p:val>
                                            <p:fltVal val="0"/>
                                          </p:val>
                                        </p:tav>
                                      </p:tavLst>
                                    </p:anim>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animEffect transition="in" filter="fade">
                                      <p:cBhvr>
                                        <p:cTn id="29" dur="1000"/>
                                        <p:tgtEl>
                                          <p:spTgt spid="10">
                                            <p:txEl>
                                              <p:pRg st="2" end="2"/>
                                            </p:txEl>
                                          </p:spTgt>
                                        </p:tgtEl>
                                      </p:cBhvr>
                                    </p:animEffect>
                                    <p:anim calcmode="lin" valueType="num">
                                      <p:cBhvr>
                                        <p:cTn id="3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1000"/>
                                        <p:tgtEl>
                                          <p:spTgt spid="10">
                                            <p:txEl>
                                              <p:pRg st="3" end="3"/>
                                            </p:txEl>
                                          </p:spTgt>
                                        </p:tgtEl>
                                      </p:cBhvr>
                                    </p:animEffect>
                                    <p:anim calcmode="lin" valueType="num">
                                      <p:cBhvr>
                                        <p:cTn id="37"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4" end="4"/>
                                            </p:txEl>
                                          </p:spTgt>
                                        </p:tgtEl>
                                        <p:attrNameLst>
                                          <p:attrName>style.visibility</p:attrName>
                                        </p:attrNameLst>
                                      </p:cBhvr>
                                      <p:to>
                                        <p:strVal val="visible"/>
                                      </p:to>
                                    </p:set>
                                    <p:animEffect transition="in" filter="fade">
                                      <p:cBhvr>
                                        <p:cTn id="43" dur="1000"/>
                                        <p:tgtEl>
                                          <p:spTgt spid="10">
                                            <p:txEl>
                                              <p:pRg st="4" end="4"/>
                                            </p:txEl>
                                          </p:spTgt>
                                        </p:tgtEl>
                                      </p:cBhvr>
                                    </p:animEffect>
                                    <p:anim calcmode="lin" valueType="num">
                                      <p:cBhvr>
                                        <p:cTn id="4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8</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Metodi anticoncezionali, quali sono?</a:t>
            </a:r>
            <a:endParaRPr lang="it-IT" dirty="0">
              <a:solidFill>
                <a:srgbClr val="FF0000"/>
              </a:solidFill>
            </a:endParaRPr>
          </a:p>
        </p:txBody>
      </p:sp>
      <p:sp>
        <p:nvSpPr>
          <p:cNvPr id="10" name="CasellaDiTesto 9"/>
          <p:cNvSpPr txBox="1"/>
          <p:nvPr/>
        </p:nvSpPr>
        <p:spPr>
          <a:xfrm>
            <a:off x="683568" y="2060848"/>
            <a:ext cx="7920880" cy="3354765"/>
          </a:xfrm>
          <a:prstGeom prst="rect">
            <a:avLst/>
          </a:prstGeom>
          <a:solidFill>
            <a:srgbClr val="FFFF00"/>
          </a:solidFill>
          <a:ln w="25400">
            <a:solidFill>
              <a:srgbClr val="FF0000"/>
            </a:solidFill>
          </a:ln>
        </p:spPr>
        <p:txBody>
          <a:bodyPr wrap="square" rtlCol="0">
            <a:spAutoFit/>
          </a:bodyPr>
          <a:lstStyle/>
          <a:p>
            <a:pPr algn="ctr"/>
            <a:r>
              <a:rPr lang="it-IT" sz="2400" b="1" dirty="0">
                <a:solidFill>
                  <a:srgbClr val="0070C0"/>
                </a:solidFill>
              </a:rPr>
              <a:t>Andiamo ora ad approfondire il funzionamento degli anticoncezionali di cui abbiamo parlato fino ad adesso. I contraccettivi più conosciuti sono</a:t>
            </a:r>
            <a:r>
              <a:rPr lang="it-IT" sz="2400" b="1" dirty="0" smtClean="0">
                <a:solidFill>
                  <a:srgbClr val="0070C0"/>
                </a:solidFill>
              </a:rPr>
              <a:t>:</a:t>
            </a:r>
          </a:p>
          <a:p>
            <a:pPr lvl="1" algn="just">
              <a:buFont typeface="Arial" pitchFamily="34" charset="0"/>
              <a:buChar char="•"/>
            </a:pPr>
            <a:r>
              <a:rPr lang="it-IT" sz="2800" dirty="0" smtClean="0">
                <a:solidFill>
                  <a:srgbClr val="0070C0"/>
                </a:solidFill>
              </a:rPr>
              <a:t> Preservativo </a:t>
            </a:r>
            <a:r>
              <a:rPr lang="it-IT" sz="2800" dirty="0">
                <a:solidFill>
                  <a:srgbClr val="0070C0"/>
                </a:solidFill>
              </a:rPr>
              <a:t>o profilattico</a:t>
            </a:r>
            <a:r>
              <a:rPr lang="it-IT" sz="2800" dirty="0" smtClean="0">
                <a:solidFill>
                  <a:srgbClr val="0070C0"/>
                </a:solidFill>
              </a:rPr>
              <a:t>;</a:t>
            </a:r>
          </a:p>
          <a:p>
            <a:pPr lvl="1" algn="just">
              <a:buFont typeface="Arial" pitchFamily="34" charset="0"/>
              <a:buChar char="•"/>
            </a:pPr>
            <a:r>
              <a:rPr lang="it-IT" sz="2800" dirty="0" smtClean="0">
                <a:solidFill>
                  <a:srgbClr val="0070C0"/>
                </a:solidFill>
              </a:rPr>
              <a:t> Pillola</a:t>
            </a:r>
            <a:r>
              <a:rPr lang="it-IT" sz="2800" dirty="0">
                <a:solidFill>
                  <a:srgbClr val="0070C0"/>
                </a:solidFill>
              </a:rPr>
              <a:t>;</a:t>
            </a:r>
          </a:p>
          <a:p>
            <a:pPr lvl="1" algn="just">
              <a:buFont typeface="Arial" pitchFamily="34" charset="0"/>
              <a:buChar char="•"/>
            </a:pPr>
            <a:r>
              <a:rPr lang="it-IT" sz="2800" dirty="0" smtClean="0">
                <a:solidFill>
                  <a:srgbClr val="0070C0"/>
                </a:solidFill>
              </a:rPr>
              <a:t> Cerotto</a:t>
            </a:r>
            <a:r>
              <a:rPr lang="it-IT" sz="2800" dirty="0">
                <a:solidFill>
                  <a:srgbClr val="0070C0"/>
                </a:solidFill>
              </a:rPr>
              <a:t>;</a:t>
            </a:r>
          </a:p>
          <a:p>
            <a:pPr lvl="1" algn="just">
              <a:buFont typeface="Arial" pitchFamily="34" charset="0"/>
              <a:buChar char="•"/>
            </a:pPr>
            <a:r>
              <a:rPr lang="it-IT" sz="2800" dirty="0" smtClean="0">
                <a:solidFill>
                  <a:srgbClr val="0070C0"/>
                </a:solidFill>
              </a:rPr>
              <a:t> Anello </a:t>
            </a:r>
            <a:r>
              <a:rPr lang="it-IT" sz="2800" dirty="0">
                <a:solidFill>
                  <a:srgbClr val="0070C0"/>
                </a:solidFill>
              </a:rPr>
              <a:t>vaginale;</a:t>
            </a:r>
          </a:p>
          <a:p>
            <a:pPr lvl="1" algn="just">
              <a:buFont typeface="Arial" pitchFamily="34" charset="0"/>
              <a:buChar char="•"/>
            </a:pPr>
            <a:r>
              <a:rPr lang="it-IT" sz="2800" dirty="0" smtClean="0">
                <a:solidFill>
                  <a:srgbClr val="0070C0"/>
                </a:solidFill>
              </a:rPr>
              <a:t> Spirale</a:t>
            </a:r>
            <a:r>
              <a:rPr lang="it-IT" sz="2800" dirty="0">
                <a:solidFill>
                  <a:srgbClr val="0070C0"/>
                </a:solidFill>
              </a:rPr>
              <a:t>.</a:t>
            </a:r>
          </a:p>
        </p:txBody>
      </p:sp>
      <p:pic>
        <p:nvPicPr>
          <p:cNvPr id="11" name="Immagine 10" descr="ms7.jpg"/>
          <p:cNvPicPr>
            <a:picLocks noChangeAspect="1"/>
          </p:cNvPicPr>
          <p:nvPr/>
        </p:nvPicPr>
        <p:blipFill>
          <a:blip r:embed="rId2" cstate="print"/>
          <a:stretch>
            <a:fillRect/>
          </a:stretch>
        </p:blipFill>
        <p:spPr>
          <a:xfrm>
            <a:off x="4339386" y="3717032"/>
            <a:ext cx="4220142" cy="2808312"/>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360"/>
                                          </p:val>
                                        </p:tav>
                                        <p:tav tm="100000">
                                          <p:val>
                                            <p:fltVal val="0"/>
                                          </p:val>
                                        </p:tav>
                                      </p:tavLst>
                                    </p:anim>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fade">
                                      <p:cBhvr>
                                        <p:cTn id="34" dur="1000"/>
                                        <p:tgtEl>
                                          <p:spTgt spid="10">
                                            <p:txEl>
                                              <p:pRg st="2" end="2"/>
                                            </p:txEl>
                                          </p:spTgt>
                                        </p:tgtEl>
                                      </p:cBhvr>
                                    </p:animEffect>
                                    <p:anim calcmode="lin" valueType="num">
                                      <p:cBhvr>
                                        <p:cTn id="35"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0">
                                            <p:txEl>
                                              <p:pRg st="3" end="3"/>
                                            </p:txEl>
                                          </p:spTgt>
                                        </p:tgtEl>
                                        <p:attrNameLst>
                                          <p:attrName>style.visibility</p:attrName>
                                        </p:attrNameLst>
                                      </p:cBhvr>
                                      <p:to>
                                        <p:strVal val="visible"/>
                                      </p:to>
                                    </p:set>
                                    <p:animEffect transition="in" filter="fade">
                                      <p:cBhvr>
                                        <p:cTn id="39" dur="1000"/>
                                        <p:tgtEl>
                                          <p:spTgt spid="10">
                                            <p:txEl>
                                              <p:pRg st="3" end="3"/>
                                            </p:txEl>
                                          </p:spTgt>
                                        </p:tgtEl>
                                      </p:cBhvr>
                                    </p:animEffect>
                                    <p:anim calcmode="lin" valueType="num">
                                      <p:cBhvr>
                                        <p:cTn id="40"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10">
                                            <p:txEl>
                                              <p:pRg st="3" end="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10">
                                            <p:txEl>
                                              <p:pRg st="4" end="4"/>
                                            </p:txEl>
                                          </p:spTgt>
                                        </p:tgtEl>
                                        <p:attrNameLst>
                                          <p:attrName>style.visibility</p:attrName>
                                        </p:attrNameLst>
                                      </p:cBhvr>
                                      <p:to>
                                        <p:strVal val="visible"/>
                                      </p:to>
                                    </p:set>
                                    <p:animEffect transition="in" filter="fade">
                                      <p:cBhvr>
                                        <p:cTn id="44" dur="1000"/>
                                        <p:tgtEl>
                                          <p:spTgt spid="10">
                                            <p:txEl>
                                              <p:pRg st="4" end="4"/>
                                            </p:txEl>
                                          </p:spTgt>
                                        </p:tgtEl>
                                      </p:cBhvr>
                                    </p:animEffect>
                                    <p:anim calcmode="lin" valueType="num">
                                      <p:cBhvr>
                                        <p:cTn id="45"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0">
                                            <p:txEl>
                                              <p:pRg st="4" end="4"/>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10">
                                            <p:txEl>
                                              <p:pRg st="5" end="5"/>
                                            </p:txEl>
                                          </p:spTgt>
                                        </p:tgtEl>
                                        <p:attrNameLst>
                                          <p:attrName>style.visibility</p:attrName>
                                        </p:attrNameLst>
                                      </p:cBhvr>
                                      <p:to>
                                        <p:strVal val="visible"/>
                                      </p:to>
                                    </p:set>
                                    <p:animEffect transition="in" filter="fade">
                                      <p:cBhvr>
                                        <p:cTn id="49" dur="1000"/>
                                        <p:tgtEl>
                                          <p:spTgt spid="10">
                                            <p:txEl>
                                              <p:pRg st="5" end="5"/>
                                            </p:txEl>
                                          </p:spTgt>
                                        </p:tgtEl>
                                      </p:cBhvr>
                                    </p:animEffect>
                                    <p:anim calcmode="lin" valueType="num">
                                      <p:cBhvr>
                                        <p:cTn id="50"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51648" cy="1008112"/>
          </a:xfrm>
        </p:spPr>
        <p:txBody>
          <a:bodyPr>
            <a:normAutofit fontScale="90000"/>
          </a:bodyPr>
          <a:lstStyle/>
          <a:p>
            <a:pPr lvl="0" algn="ctr"/>
            <a:r>
              <a:rPr lang="it-IT" sz="3600" dirty="0" smtClean="0">
                <a:solidFill>
                  <a:srgbClr val="FFFF00"/>
                </a:solidFill>
              </a:rPr>
              <a:t>Metodi contraccettivi artificiali e </a:t>
            </a:r>
            <a:br>
              <a:rPr lang="it-IT" sz="3600" dirty="0" smtClean="0">
                <a:solidFill>
                  <a:srgbClr val="FFFF00"/>
                </a:solidFill>
              </a:rPr>
            </a:br>
            <a:r>
              <a:rPr lang="it-IT" sz="3600" dirty="0" smtClean="0">
                <a:solidFill>
                  <a:srgbClr val="FFFF00"/>
                </a:solidFill>
              </a:rPr>
              <a:t>Malattie Sessualmente Trasmissibili (MST) </a:t>
            </a:r>
            <a:endParaRPr lang="it-IT" dirty="0">
              <a:solidFill>
                <a:srgbClr val="FFFF00"/>
              </a:solidFill>
            </a:endParaRPr>
          </a:p>
        </p:txBody>
      </p:sp>
      <p:sp>
        <p:nvSpPr>
          <p:cNvPr id="6" name="Segnaposto data 5"/>
          <p:cNvSpPr>
            <a:spLocks noGrp="1"/>
          </p:cNvSpPr>
          <p:nvPr>
            <p:ph type="dt" sz="half" idx="10"/>
          </p:nvPr>
        </p:nvSpPr>
        <p:spPr/>
        <p:txBody>
          <a:bodyPr/>
          <a:lstStyle/>
          <a:p>
            <a:fld id="{AAB02614-643C-4775-A515-4939232D892F}"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AF073ABA-26FC-4BD8-AC30-0977C77A5755}" type="slidenum">
              <a:rPr lang="it-IT" smtClean="0"/>
              <a:pPr/>
              <a:t>9</a:t>
            </a:fld>
            <a:endParaRPr lang="it-IT"/>
          </a:p>
        </p:txBody>
      </p:sp>
      <p:sp>
        <p:nvSpPr>
          <p:cNvPr id="8" name="Sottotitolo 7"/>
          <p:cNvSpPr>
            <a:spLocks noGrp="1"/>
          </p:cNvSpPr>
          <p:nvPr>
            <p:ph type="subTitle" idx="1"/>
          </p:nvPr>
        </p:nvSpPr>
        <p:spPr>
          <a:xfrm>
            <a:off x="467544" y="1268760"/>
            <a:ext cx="7854696" cy="504056"/>
          </a:xfrm>
        </p:spPr>
        <p:txBody>
          <a:bodyPr/>
          <a:lstStyle/>
          <a:p>
            <a:pPr algn="ctr"/>
            <a:r>
              <a:rPr lang="it-IT" b="1" dirty="0" smtClean="0">
                <a:solidFill>
                  <a:srgbClr val="FF0000"/>
                </a:solidFill>
              </a:rPr>
              <a:t>Il preservativo</a:t>
            </a:r>
            <a:endParaRPr lang="it-IT" dirty="0">
              <a:solidFill>
                <a:srgbClr val="FF0000"/>
              </a:solidFill>
            </a:endParaRPr>
          </a:p>
        </p:txBody>
      </p:sp>
      <p:sp>
        <p:nvSpPr>
          <p:cNvPr id="10" name="CasellaDiTesto 9"/>
          <p:cNvSpPr txBox="1"/>
          <p:nvPr/>
        </p:nvSpPr>
        <p:spPr>
          <a:xfrm>
            <a:off x="683568" y="1916832"/>
            <a:ext cx="7920880" cy="2862322"/>
          </a:xfrm>
          <a:prstGeom prst="rect">
            <a:avLst/>
          </a:prstGeom>
          <a:solidFill>
            <a:srgbClr val="FFFF00"/>
          </a:solidFill>
          <a:ln w="25400">
            <a:solidFill>
              <a:srgbClr val="FF0000"/>
            </a:solidFill>
          </a:ln>
        </p:spPr>
        <p:txBody>
          <a:bodyPr wrap="square" rtlCol="0">
            <a:spAutoFit/>
          </a:bodyPr>
          <a:lstStyle/>
          <a:p>
            <a:pPr lvl="0" algn="just"/>
            <a:r>
              <a:rPr lang="it-IT" b="1" dirty="0" smtClean="0">
                <a:solidFill>
                  <a:srgbClr val="FF0000"/>
                </a:solidFill>
              </a:rPr>
              <a:t>Il </a:t>
            </a:r>
            <a:r>
              <a:rPr lang="it-IT" b="1" dirty="0">
                <a:solidFill>
                  <a:srgbClr val="FF0000"/>
                </a:solidFill>
              </a:rPr>
              <a:t>preservativo </a:t>
            </a:r>
            <a:r>
              <a:rPr lang="it-IT" dirty="0">
                <a:solidFill>
                  <a:srgbClr val="0070C0"/>
                </a:solidFill>
              </a:rPr>
              <a:t>è sicuramente di gran lunga il più sicuro tra i contraccettivi perché protegge, come abbiamo detto, anche dalle MST. </a:t>
            </a:r>
            <a:endParaRPr lang="it-IT" dirty="0" smtClean="0">
              <a:solidFill>
                <a:srgbClr val="0070C0"/>
              </a:solidFill>
            </a:endParaRPr>
          </a:p>
          <a:p>
            <a:pPr lvl="0" algn="just"/>
            <a:r>
              <a:rPr lang="it-IT" b="1" dirty="0" smtClean="0">
                <a:solidFill>
                  <a:srgbClr val="FF0000"/>
                </a:solidFill>
              </a:rPr>
              <a:t>L’utilizzo </a:t>
            </a:r>
            <a:r>
              <a:rPr lang="it-IT" b="1" dirty="0">
                <a:solidFill>
                  <a:srgbClr val="FF0000"/>
                </a:solidFill>
              </a:rPr>
              <a:t>è molto semplice </a:t>
            </a:r>
            <a:r>
              <a:rPr lang="it-IT" dirty="0">
                <a:solidFill>
                  <a:srgbClr val="0070C0"/>
                </a:solidFill>
              </a:rPr>
              <a:t>poiché consiste semplicemente in una guaina sottile di lattice che, posta sul pene, funge da barriera e impedisce allo sperma di penetrare nell’organismo femminile</a:t>
            </a:r>
            <a:r>
              <a:rPr lang="it-IT" dirty="0" smtClean="0">
                <a:solidFill>
                  <a:srgbClr val="0070C0"/>
                </a:solidFill>
              </a:rPr>
              <a:t>.</a:t>
            </a:r>
          </a:p>
          <a:p>
            <a:pPr lvl="0" algn="just"/>
            <a:r>
              <a:rPr lang="it-IT" b="1" dirty="0" smtClean="0">
                <a:solidFill>
                  <a:srgbClr val="FF0000"/>
                </a:solidFill>
              </a:rPr>
              <a:t>Se </a:t>
            </a:r>
            <a:r>
              <a:rPr lang="it-IT" b="1" dirty="0">
                <a:solidFill>
                  <a:srgbClr val="FF0000"/>
                </a:solidFill>
              </a:rPr>
              <a:t>da una parte </a:t>
            </a:r>
            <a:r>
              <a:rPr lang="it-IT" dirty="0">
                <a:solidFill>
                  <a:srgbClr val="0070C0"/>
                </a:solidFill>
              </a:rPr>
              <a:t>appare quindi come il metodo più sicuro, in particolare contro le malattie, all’altra però non bisogna dimenticare di conservarlo in maniera corretta. </a:t>
            </a:r>
            <a:endParaRPr lang="it-IT" dirty="0" smtClean="0">
              <a:solidFill>
                <a:srgbClr val="0070C0"/>
              </a:solidFill>
            </a:endParaRPr>
          </a:p>
          <a:p>
            <a:pPr lvl="0" algn="just"/>
            <a:r>
              <a:rPr lang="it-IT" b="1" dirty="0" smtClean="0">
                <a:solidFill>
                  <a:srgbClr val="FF0000"/>
                </a:solidFill>
              </a:rPr>
              <a:t>È </a:t>
            </a:r>
            <a:r>
              <a:rPr lang="it-IT" b="1" dirty="0">
                <a:solidFill>
                  <a:srgbClr val="FF0000"/>
                </a:solidFill>
              </a:rPr>
              <a:t>fondamentale </a:t>
            </a:r>
            <a:r>
              <a:rPr lang="it-IT" dirty="0">
                <a:solidFill>
                  <a:srgbClr val="0070C0"/>
                </a:solidFill>
              </a:rPr>
              <a:t>quindi stare attenti alla data di scadenza e tenerlo in un luogo fresco e asciutto.</a:t>
            </a:r>
          </a:p>
        </p:txBody>
      </p:sp>
      <p:pic>
        <p:nvPicPr>
          <p:cNvPr id="12" name="Immagine 11" descr="ms19.jpg"/>
          <p:cNvPicPr>
            <a:picLocks noChangeAspect="1"/>
          </p:cNvPicPr>
          <p:nvPr/>
        </p:nvPicPr>
        <p:blipFill>
          <a:blip r:embed="rId2" cstate="print"/>
          <a:stretch>
            <a:fillRect/>
          </a:stretch>
        </p:blipFill>
        <p:spPr>
          <a:xfrm>
            <a:off x="3203848" y="4941168"/>
            <a:ext cx="2736304" cy="1532331"/>
          </a:xfrm>
          <a:prstGeom prst="rect">
            <a:avLst/>
          </a:prstGeom>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 calcmode="lin" valueType="num">
                                      <p:cBhvr>
                                        <p:cTn id="16" dur="500" fill="hold"/>
                                        <p:tgtEl>
                                          <p:spTgt spid="12"/>
                                        </p:tgtEl>
                                        <p:attrNameLst>
                                          <p:attrName>style.rotation</p:attrName>
                                        </p:attrNameLst>
                                      </p:cBhvr>
                                      <p:tavLst>
                                        <p:tav tm="0">
                                          <p:val>
                                            <p:fltVal val="360"/>
                                          </p:val>
                                        </p:tav>
                                        <p:tav tm="100000">
                                          <p:val>
                                            <p:fltVal val="0"/>
                                          </p:val>
                                        </p:tav>
                                      </p:tavLst>
                                    </p:anim>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
                                            <p:txEl>
                                              <p:pRg st="2" end="2"/>
                                            </p:txEl>
                                          </p:spTgt>
                                        </p:tgtEl>
                                        <p:attrNameLst>
                                          <p:attrName>style.visibility</p:attrName>
                                        </p:attrNameLst>
                                      </p:cBhvr>
                                      <p:to>
                                        <p:strVal val="visible"/>
                                      </p:to>
                                    </p:set>
                                    <p:animEffect transition="in" filter="fade">
                                      <p:cBhvr>
                                        <p:cTn id="36" dur="1000"/>
                                        <p:tgtEl>
                                          <p:spTgt spid="10">
                                            <p:txEl>
                                              <p:pRg st="2" end="2"/>
                                            </p:txEl>
                                          </p:spTgt>
                                        </p:tgtEl>
                                      </p:cBhvr>
                                    </p:animEffect>
                                    <p:anim calcmode="lin" valueType="num">
                                      <p:cBhvr>
                                        <p:cTn id="37"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animEffect transition="in" filter="fade">
                                      <p:cBhvr>
                                        <p:cTn id="43" dur="1000"/>
                                        <p:tgtEl>
                                          <p:spTgt spid="10">
                                            <p:txEl>
                                              <p:pRg st="3" end="3"/>
                                            </p:txEl>
                                          </p:spTgt>
                                        </p:tgtEl>
                                      </p:cBhvr>
                                    </p:animEffect>
                                    <p:anim calcmode="lin" valueType="num">
                                      <p:cBhvr>
                                        <p:cTn id="44"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403</TotalTime>
  <Words>2929</Words>
  <Application>Microsoft Office PowerPoint</Application>
  <PresentationFormat>Presentazione su schermo (4:3)</PresentationFormat>
  <Paragraphs>339</Paragraphs>
  <Slides>42</Slides>
  <Notes>9</Notes>
  <HiddenSlides>0</HiddenSlides>
  <MMClips>0</MMClips>
  <ScaleCrop>false</ScaleCrop>
  <HeadingPairs>
    <vt:vector size="4" baseType="variant">
      <vt:variant>
        <vt:lpstr>Tema</vt:lpstr>
      </vt:variant>
      <vt:variant>
        <vt:i4>1</vt:i4>
      </vt:variant>
      <vt:variant>
        <vt:lpstr>Titoli diapositive</vt:lpstr>
      </vt:variant>
      <vt:variant>
        <vt:i4>42</vt:i4>
      </vt:variant>
    </vt:vector>
  </HeadingPairs>
  <TitlesOfParts>
    <vt:vector size="43" baseType="lpstr">
      <vt:lpstr>Equinozio</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Metodi contraccettivi artificiali e  Malattie Sessualmente Trasmissibili (MST) </vt:lpstr>
      <vt:lpstr>Giovani e sesso</vt:lpstr>
      <vt:lpstr>Giovani e sesso</vt:lpstr>
      <vt:lpstr>Giovani e sesso</vt:lpstr>
      <vt:lpstr>Giovani e sesso</vt:lpstr>
      <vt:lpstr>Giovani e sesso</vt:lpstr>
      <vt:lpstr>Giovani e sesso</vt:lpstr>
      <vt:lpstr>Giovani e sesso</vt:lpstr>
      <vt:lpstr>Giovani e sesso</vt:lpstr>
      <vt:lpstr>Giovani e sesso</vt:lpstr>
      <vt:lpstr>Giovani e sesso</vt:lpstr>
      <vt:lpstr>Giovani e sesso</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Giovani, contraccezione e MST</dc:title>
  <dc:creator>Francesco Cannizzaro</dc:creator>
  <cp:lastModifiedBy>Master</cp:lastModifiedBy>
  <cp:revision>48</cp:revision>
  <dcterms:created xsi:type="dcterms:W3CDTF">2019-05-07T10:02:34Z</dcterms:created>
  <dcterms:modified xsi:type="dcterms:W3CDTF">2020-03-30T10:21:26Z</dcterms:modified>
</cp:coreProperties>
</file>